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9" r:id="rId5"/>
    <p:sldId id="270" r:id="rId6"/>
    <p:sldId id="260" r:id="rId7"/>
    <p:sldId id="271" r:id="rId8"/>
    <p:sldId id="272" r:id="rId9"/>
    <p:sldId id="268" r:id="rId10"/>
    <p:sldId id="258" r:id="rId11"/>
    <p:sldId id="273" r:id="rId12"/>
  </p:sldIdLst>
  <p:sldSz cx="12192000" cy="6858000"/>
  <p:notesSz cx="6858000" cy="9144000"/>
  <p:embeddedFontLst>
    <p:embeddedFont>
      <p:font typeface="넥슨Lv1고딕" panose="00000500000000000000" pitchFamily="2" charset="-127"/>
      <p:regular r:id="rId14"/>
    </p:embeddedFont>
    <p:embeddedFont>
      <p:font typeface="넥슨Lv1고딕 Bold" panose="00000800000000000000" pitchFamily="2" charset="-127"/>
      <p:bold r:id="rId15"/>
    </p:embeddedFont>
    <p:embeddedFont>
      <p:font typeface="넥슨Lv1고딕 Light" panose="00000300000000000000" pitchFamily="2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ontserrat Light" panose="00000400000000000000" pitchFamily="2" charset="0"/>
      <p:regular r:id="rId23"/>
    </p:embeddedFont>
    <p:embeddedFont>
      <p:font typeface="Montserrat Medium" panose="00000600000000000000" pitchFamily="2" charset="0"/>
      <p:regular r:id="rId24"/>
    </p:embeddedFont>
    <p:embeddedFont>
      <p:font typeface="Montserrat SemiBold" panose="00000700000000000000" pitchFamily="2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4A42"/>
    <a:srgbClr val="D3B184"/>
    <a:srgbClr val="807558"/>
    <a:srgbClr val="FFFFFF"/>
    <a:srgbClr val="8C7B5F"/>
    <a:srgbClr val="FFE1AF"/>
    <a:srgbClr val="312723"/>
    <a:srgbClr val="ECE9E2"/>
    <a:srgbClr val="9A805D"/>
    <a:srgbClr val="801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94" autoAdjust="0"/>
  </p:normalViewPr>
  <p:slideViewPr>
    <p:cSldViewPr snapToGrid="0" showGuides="1">
      <p:cViewPr>
        <p:scale>
          <a:sx n="100" d="100"/>
          <a:sy n="100" d="100"/>
        </p:scale>
        <p:origin x="990" y="234"/>
      </p:cViewPr>
      <p:guideLst>
        <p:guide pos="506"/>
        <p:guide orient="horz" pos="482"/>
        <p:guide orient="horz" pos="3838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517E4-5466-45D2-85D1-8EC713F76D73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95B38-04CF-429A-8834-B094397D1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6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1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8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4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4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4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1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852AB-5A6C-3EE1-E470-6B9D6AB0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6584A-474E-891B-84F8-FF4BFABC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CC058-7F15-1137-5950-771302EF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ADBD-16FF-5FD5-51F5-92B83C7A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97953-FC62-3DF8-F605-361CC34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74E57-D1BC-60EC-DB98-899CD93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2AF50-F6C0-0FB4-B4BB-8BAC001D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B5A-35DB-FB78-1094-784A09D4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87B5D-E6AD-DE66-D138-AD32AF67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439AE-154B-B03F-50FD-940854A7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A45A6C-04CF-E77F-DB45-646745C60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5B5560-46BC-8FF6-51D6-7F3B090A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54984-E2B6-B794-455A-29C69B90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343D-EA2D-0848-AF86-FCE7A0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1366-EB20-C373-4A2E-F7590C6D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1FC97-4BB2-49FF-5ABD-176A28EF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E635-627B-1563-E7C4-3D1D9259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300-F609-36F6-5820-F089E7F5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DC631-8097-9763-35E0-BB8E3E00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F9B6-2C77-01BA-AF56-084916BB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C6B0-8ED5-CC02-11A6-75DD2B55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CCF8-D6AF-033F-D1AB-033344529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3C6CA-8821-F429-C526-6FD03DFD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16028-26E8-BDBA-F1E3-57417637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21520-C889-80B9-77EE-EFDB0FE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6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CA4C-DD18-B346-3D32-82BDFEFE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EB2CF-4611-42D8-E1B9-55A65EF5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86F9D-D011-ECE6-BD8F-5513476A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41AA3-2DDD-F215-C1F5-39E133EB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494FC-4EDD-03E0-DD7A-0857FCC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CB8EA-7056-2AC3-85AD-80D2B5DE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4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6242F-9832-606C-7F3A-D51667CA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44349-B291-3666-EE5C-6753B287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8EF40-9093-802B-8AC7-1B95CB900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F4B824-57F8-48BD-2989-153515E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91D3F-73A2-3D0D-0E85-1A8A34E40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4457D9-CCBF-8229-1757-48B39A13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9841FE-B433-8F5D-B9DD-D3FFC093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6A52A-FE6C-5A07-3905-38D9A888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0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5FB9E-5FE1-24F5-9BB1-0907BCB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9397B-8832-9C7E-3800-7762DC8B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9E9ED1-D005-E532-20FC-95C23D92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24CBE8-20A2-30F1-1F4B-CB7F620F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8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79841B-97D6-CF5D-0677-169383F7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C66790-AF9C-DA69-4242-32FC6FAA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062B2-E748-F22F-7050-B563BADA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FC7C-E4D0-85F2-3EC4-E458F45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2D0C5-344C-C887-DB20-D13FF34B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16D89-6B5E-0FBB-E4FF-B157A1A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1F8BB-6794-41CE-FAB1-AE4CA7C9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A0E167-6ED0-1CE6-6A75-4E8D08B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A7AD5-429A-29A2-C78F-3019D75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B790-3FF2-9D0D-044D-B211DF80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932DF-741D-C006-0629-C24A4EE7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F1BC5-C1CD-EBD8-9252-93F93827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90400-8B7D-8518-5854-42FF1ED5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D1A61-B5AB-D926-8C70-53AC6571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44ED4-6A07-B770-AB1A-73C855CE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632A5-4DE1-FE67-80F6-6D139E33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5F898-03C0-E56C-5BFF-FB23E49D4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95C18-0749-967F-D483-4B3E3E05A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2247-6EBB-4725-839D-32F283616D9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9FC6A-C47D-358A-CCB6-4CBF859DA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6FE0A-5B90-ABD8-45C1-63B78B29F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281EDC-3C3E-EF4B-5DAB-EAE3B029C1A9}"/>
              </a:ext>
            </a:extLst>
          </p:cNvPr>
          <p:cNvSpPr txBox="1"/>
          <p:nvPr/>
        </p:nvSpPr>
        <p:spPr>
          <a:xfrm>
            <a:off x="729649" y="97430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2022 </a:t>
            </a:r>
            <a:r>
              <a:rPr 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Smilegate</a:t>
            </a:r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 Membership AI 2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기</a:t>
            </a:r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신청서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704249" y="1385933"/>
            <a:ext cx="64075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sz="3200" b="1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기숙사 특화 </a:t>
            </a:r>
            <a:r>
              <a:rPr lang="ko-KR" altLang="en-US" sz="3200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중고거래</a:t>
            </a:r>
            <a:r>
              <a:rPr lang="ko-KR" altLang="en-US" sz="32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어플리케이션</a:t>
            </a:r>
            <a:endParaRPr lang="en-US" altLang="ko-KR" sz="320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ko-KR" altLang="en-US" sz="48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도토릿</a:t>
            </a:r>
            <a:endParaRPr 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7EB61-FC3E-FE62-4EE9-EF3879D6B875}"/>
              </a:ext>
            </a:extLst>
          </p:cNvPr>
          <p:cNvSpPr txBox="1"/>
          <p:nvPr/>
        </p:nvSpPr>
        <p:spPr>
          <a:xfrm>
            <a:off x="8142779" y="5594124"/>
            <a:ext cx="3363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고강빈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김동우 장원식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김민국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배정윤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5E084-AB45-CA26-8DC3-5DEC694A5B37}"/>
              </a:ext>
            </a:extLst>
          </p:cNvPr>
          <p:cNvSpPr txBox="1"/>
          <p:nvPr/>
        </p:nvSpPr>
        <p:spPr>
          <a:xfrm>
            <a:off x="8634610" y="5224792"/>
            <a:ext cx="28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팀명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당무지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DangMooG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A88C41-FBDE-AC48-315E-ED8C06003D5F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6D7CC0-1C7A-7A0F-B338-FFA598E905C9}"/>
              </a:ext>
            </a:extLst>
          </p:cNvPr>
          <p:cNvSpPr txBox="1"/>
          <p:nvPr/>
        </p:nvSpPr>
        <p:spPr>
          <a:xfrm>
            <a:off x="10732270" y="6319275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66396F-F63A-48DA-7F05-88D3DD15A6B0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12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BB5CA07-BF63-2EA5-CF74-62952DA8C955}"/>
              </a:ext>
            </a:extLst>
          </p:cNvPr>
          <p:cNvSpPr txBox="1"/>
          <p:nvPr/>
        </p:nvSpPr>
        <p:spPr>
          <a:xfrm>
            <a:off x="10732270" y="6319275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10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BAC6D1-AC09-DA83-3FBC-AC2861CD0C93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797678" y="60853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0E44DC-7D9A-DDA1-0435-35DA0193DB9E}"/>
              </a:ext>
            </a:extLst>
          </p:cNvPr>
          <p:cNvSpPr txBox="1"/>
          <p:nvPr/>
        </p:nvSpPr>
        <p:spPr>
          <a:xfrm>
            <a:off x="709833" y="890600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Project Schedule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B184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7778AC-9610-0039-8C84-2B764AF3B62F}"/>
              </a:ext>
            </a:extLst>
          </p:cNvPr>
          <p:cNvSpPr txBox="1"/>
          <p:nvPr/>
        </p:nvSpPr>
        <p:spPr>
          <a:xfrm>
            <a:off x="6988927" y="28461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F1EF94-738D-A6E5-7286-625F36C78EF0}"/>
              </a:ext>
            </a:extLst>
          </p:cNvPr>
          <p:cNvSpPr txBox="1"/>
          <p:nvPr/>
        </p:nvSpPr>
        <p:spPr>
          <a:xfrm>
            <a:off x="709834" y="284612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02. Team member Introduction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9E31D0-A5EA-8985-766D-CBADAA166DFB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19C594-ECF6-4FF7-460C-B1739ED2F78D}"/>
              </a:ext>
            </a:extLst>
          </p:cNvPr>
          <p:cNvSpPr txBox="1"/>
          <p:nvPr/>
        </p:nvSpPr>
        <p:spPr>
          <a:xfrm>
            <a:off x="9400460" y="2846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335BFB-AC6D-9353-A725-2F93C35E33A8}"/>
              </a:ext>
            </a:extLst>
          </p:cNvPr>
          <p:cNvSpPr txBox="1"/>
          <p:nvPr/>
        </p:nvSpPr>
        <p:spPr>
          <a:xfrm>
            <a:off x="10627868" y="284611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2D47089-A47B-40C2-28E5-E628CDB95204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F3BDD3D-ABC7-A91D-C2C3-3CD5534390A3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388260C-766D-AAA8-C758-840834A31E43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41C2088-74BD-4A67-1EC9-21E915E6D9F6}"/>
              </a:ext>
            </a:extLst>
          </p:cNvPr>
          <p:cNvCxnSpPr>
            <a:cxnSpLocks/>
          </p:cNvCxnSpPr>
          <p:nvPr/>
        </p:nvCxnSpPr>
        <p:spPr>
          <a:xfrm>
            <a:off x="803274" y="2025000"/>
            <a:ext cx="0" cy="3216136"/>
          </a:xfrm>
          <a:prstGeom prst="line">
            <a:avLst/>
          </a:prstGeom>
          <a:ln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E114662C-14D0-7C38-7982-095861384521}"/>
              </a:ext>
            </a:extLst>
          </p:cNvPr>
          <p:cNvSpPr/>
          <p:nvPr/>
        </p:nvSpPr>
        <p:spPr>
          <a:xfrm>
            <a:off x="2749513" y="4901428"/>
            <a:ext cx="339708" cy="339708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2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88EC2F5-ED6A-D421-2CC7-87EF72D1491A}"/>
              </a:ext>
            </a:extLst>
          </p:cNvPr>
          <p:cNvSpPr/>
          <p:nvPr/>
        </p:nvSpPr>
        <p:spPr>
          <a:xfrm>
            <a:off x="633408" y="2004651"/>
            <a:ext cx="339708" cy="339708"/>
          </a:xfrm>
          <a:prstGeom prst="ellips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238E70-0696-53DD-3BE4-D75529DA9762}"/>
              </a:ext>
            </a:extLst>
          </p:cNvPr>
          <p:cNvSpPr/>
          <p:nvPr/>
        </p:nvSpPr>
        <p:spPr>
          <a:xfrm>
            <a:off x="803274" y="3429351"/>
            <a:ext cx="2116108" cy="166586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C11CA17-98B1-7C3D-97EA-E31A18DC5310}"/>
              </a:ext>
            </a:extLst>
          </p:cNvPr>
          <p:cNvSpPr/>
          <p:nvPr/>
        </p:nvSpPr>
        <p:spPr>
          <a:xfrm>
            <a:off x="2919382" y="3429351"/>
            <a:ext cx="2116108" cy="166586"/>
          </a:xfrm>
          <a:prstGeom prst="rect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311368A-6836-2C7B-218D-93E1BCB883AC}"/>
              </a:ext>
            </a:extLst>
          </p:cNvPr>
          <p:cNvSpPr/>
          <p:nvPr/>
        </p:nvSpPr>
        <p:spPr>
          <a:xfrm>
            <a:off x="5035489" y="3429351"/>
            <a:ext cx="2116108" cy="166586"/>
          </a:xfrm>
          <a:prstGeom prst="rect">
            <a:avLst/>
          </a:prstGeom>
          <a:solidFill>
            <a:srgbClr val="8C7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B9F6181-2436-D522-D1B0-E09523D66CB2}"/>
              </a:ext>
            </a:extLst>
          </p:cNvPr>
          <p:cNvSpPr/>
          <p:nvPr/>
        </p:nvSpPr>
        <p:spPr>
          <a:xfrm>
            <a:off x="7151598" y="3429351"/>
            <a:ext cx="2116108" cy="166586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5A4932D-D69F-9E29-B37A-A1EF29CB56E4}"/>
              </a:ext>
            </a:extLst>
          </p:cNvPr>
          <p:cNvSpPr/>
          <p:nvPr/>
        </p:nvSpPr>
        <p:spPr>
          <a:xfrm>
            <a:off x="9267701" y="3429351"/>
            <a:ext cx="2116108" cy="166586"/>
          </a:xfrm>
          <a:prstGeom prst="rect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0770B812-B3F7-FB4B-F7A5-D812EB1CE389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919367" y="2025000"/>
            <a:ext cx="15" cy="2876428"/>
          </a:xfrm>
          <a:prstGeom prst="line">
            <a:avLst/>
          </a:prstGeom>
          <a:ln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B41D15D-B3BC-9ED9-DB07-1359EA53B6C4}"/>
              </a:ext>
            </a:extLst>
          </p:cNvPr>
          <p:cNvCxnSpPr>
            <a:cxnSpLocks/>
          </p:cNvCxnSpPr>
          <p:nvPr/>
        </p:nvCxnSpPr>
        <p:spPr>
          <a:xfrm>
            <a:off x="5035489" y="2025000"/>
            <a:ext cx="0" cy="3216136"/>
          </a:xfrm>
          <a:prstGeom prst="line">
            <a:avLst/>
          </a:prstGeom>
          <a:ln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CF9BBE0-3067-AB6B-3024-67FAD83AAE32}"/>
              </a:ext>
            </a:extLst>
          </p:cNvPr>
          <p:cNvCxnSpPr>
            <a:cxnSpLocks/>
          </p:cNvCxnSpPr>
          <p:nvPr/>
        </p:nvCxnSpPr>
        <p:spPr>
          <a:xfrm>
            <a:off x="7151597" y="2025000"/>
            <a:ext cx="0" cy="3216136"/>
          </a:xfrm>
          <a:prstGeom prst="line">
            <a:avLst/>
          </a:prstGeom>
          <a:ln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5C9E2D1-1F26-F406-0B0E-424348DC02F7}"/>
              </a:ext>
            </a:extLst>
          </p:cNvPr>
          <p:cNvCxnSpPr>
            <a:cxnSpLocks/>
          </p:cNvCxnSpPr>
          <p:nvPr/>
        </p:nvCxnSpPr>
        <p:spPr>
          <a:xfrm>
            <a:off x="9267703" y="2025000"/>
            <a:ext cx="0" cy="3216136"/>
          </a:xfrm>
          <a:prstGeom prst="line">
            <a:avLst/>
          </a:prstGeom>
          <a:ln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C2AB7E3D-4F97-8D48-3F7E-77D8FD6326EA}"/>
              </a:ext>
            </a:extLst>
          </p:cNvPr>
          <p:cNvSpPr/>
          <p:nvPr/>
        </p:nvSpPr>
        <p:spPr>
          <a:xfrm>
            <a:off x="4865640" y="2004651"/>
            <a:ext cx="339708" cy="339708"/>
          </a:xfrm>
          <a:prstGeom prst="ellipse">
            <a:avLst/>
          </a:prstGeom>
          <a:solidFill>
            <a:srgbClr val="8C7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3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2763EC0-6E58-3BAE-AC20-1A7F39D0C88E}"/>
              </a:ext>
            </a:extLst>
          </p:cNvPr>
          <p:cNvSpPr/>
          <p:nvPr/>
        </p:nvSpPr>
        <p:spPr>
          <a:xfrm>
            <a:off x="6981728" y="4910953"/>
            <a:ext cx="339708" cy="339708"/>
          </a:xfrm>
          <a:prstGeom prst="ellips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4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D8A328D-98EA-0332-D66F-5D0689C7E687}"/>
              </a:ext>
            </a:extLst>
          </p:cNvPr>
          <p:cNvSpPr/>
          <p:nvPr/>
        </p:nvSpPr>
        <p:spPr>
          <a:xfrm>
            <a:off x="9097847" y="2004651"/>
            <a:ext cx="339708" cy="339708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993BF3-1FC8-FF0F-3D1D-71DADEFE38E0}"/>
              </a:ext>
            </a:extLst>
          </p:cNvPr>
          <p:cNvSpPr txBox="1"/>
          <p:nvPr/>
        </p:nvSpPr>
        <p:spPr>
          <a:xfrm>
            <a:off x="803260" y="3725073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6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월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573C43-D14A-ADDC-72A5-AB0DE649E6FD}"/>
              </a:ext>
            </a:extLst>
          </p:cNvPr>
          <p:cNvSpPr txBox="1"/>
          <p:nvPr/>
        </p:nvSpPr>
        <p:spPr>
          <a:xfrm>
            <a:off x="2919382" y="200522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7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월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AAFCD5-DEF8-00A5-1084-8BC1ACE70084}"/>
              </a:ext>
            </a:extLst>
          </p:cNvPr>
          <p:cNvSpPr txBox="1"/>
          <p:nvPr/>
        </p:nvSpPr>
        <p:spPr>
          <a:xfrm>
            <a:off x="5029908" y="3725073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8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월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BFD808F-C4AC-AA90-FB82-0D5CA04DDFA8}"/>
              </a:ext>
            </a:extLst>
          </p:cNvPr>
          <p:cNvSpPr txBox="1"/>
          <p:nvPr/>
        </p:nvSpPr>
        <p:spPr>
          <a:xfrm>
            <a:off x="7151597" y="2005226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9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월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B44FD4-387A-3697-C30D-34298A2366D3}"/>
              </a:ext>
            </a:extLst>
          </p:cNvPr>
          <p:cNvSpPr txBox="1"/>
          <p:nvPr/>
        </p:nvSpPr>
        <p:spPr>
          <a:xfrm>
            <a:off x="9267701" y="3725073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10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월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7BE1F56-4ED7-CF30-C847-F3B1C895D005}"/>
              </a:ext>
            </a:extLst>
          </p:cNvPr>
          <p:cNvSpPr txBox="1"/>
          <p:nvPr/>
        </p:nvSpPr>
        <p:spPr>
          <a:xfrm>
            <a:off x="797678" y="4739140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기획 확정 및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디자인 제작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85C9373-454C-4426-797B-6902AB59EFFC}"/>
              </a:ext>
            </a:extLst>
          </p:cNvPr>
          <p:cNvSpPr txBox="1"/>
          <p:nvPr/>
        </p:nvSpPr>
        <p:spPr>
          <a:xfrm>
            <a:off x="2953185" y="2692934"/>
            <a:ext cx="2738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API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리스트업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+ ML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모델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Research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및 데이터셋 구축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54A625-F76F-90DE-FEA4-77410C6D0EE6}"/>
              </a:ext>
            </a:extLst>
          </p:cNvPr>
          <p:cNvSpPr txBox="1"/>
          <p:nvPr/>
        </p:nvSpPr>
        <p:spPr>
          <a:xfrm>
            <a:off x="5041071" y="4496842"/>
            <a:ext cx="18998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프론트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&amp;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백엔드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개발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+ ML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모델 구축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및 테스팅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6E9080A-129D-6EFA-42EB-9D5E53AB3C48}"/>
              </a:ext>
            </a:extLst>
          </p:cNvPr>
          <p:cNvSpPr txBox="1"/>
          <p:nvPr/>
        </p:nvSpPr>
        <p:spPr>
          <a:xfrm>
            <a:off x="9267674" y="4869929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최종 테스팅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1F25D5-3643-5F96-497A-CA7637E9C052}"/>
              </a:ext>
            </a:extLst>
          </p:cNvPr>
          <p:cNvSpPr txBox="1"/>
          <p:nvPr/>
        </p:nvSpPr>
        <p:spPr>
          <a:xfrm>
            <a:off x="7189334" y="2692934"/>
            <a:ext cx="1983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백엔드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개발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&amp;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프론트 수정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및 보완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+ ML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모델 경량화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C4B161B-A851-8F6B-8DC0-D8D89A039C01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20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281EDC-3C3E-EF4B-5DAB-EAE3B029C1A9}"/>
              </a:ext>
            </a:extLst>
          </p:cNvPr>
          <p:cNvSpPr txBox="1"/>
          <p:nvPr/>
        </p:nvSpPr>
        <p:spPr>
          <a:xfrm>
            <a:off x="729649" y="97430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2022 </a:t>
            </a:r>
            <a:r>
              <a:rPr 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Smilegate</a:t>
            </a:r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Membership AI 2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기</a:t>
            </a:r>
            <a:r>
              <a:rPr 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신청서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704249" y="1385933"/>
            <a:ext cx="64075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sz="3200" b="1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기숙사 특화 </a:t>
            </a:r>
            <a:r>
              <a:rPr lang="ko-KR" altLang="en-US" sz="3200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중고거래</a:t>
            </a:r>
            <a:r>
              <a:rPr lang="ko-KR" altLang="en-US" sz="32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어플리케이션</a:t>
            </a:r>
            <a:endParaRPr lang="en-US" altLang="ko-KR" sz="320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ko-KR" altLang="en-US" sz="48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도토릿</a:t>
            </a:r>
            <a:endParaRPr lang="en-US" sz="48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5E084-AB45-CA26-8DC3-5DEC694A5B37}"/>
              </a:ext>
            </a:extLst>
          </p:cNvPr>
          <p:cNvSpPr txBox="1"/>
          <p:nvPr/>
        </p:nvSpPr>
        <p:spPr>
          <a:xfrm>
            <a:off x="7920340" y="5261828"/>
            <a:ext cx="3468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Thank You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A88C41-FBDE-AC48-315E-ED8C06003D5F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6B1E6A-08E2-E042-6D48-A40BEA15FF91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BE7D3-0185-4196-0BAD-2D747F395F4B}"/>
              </a:ext>
            </a:extLst>
          </p:cNvPr>
          <p:cNvSpPr txBox="1"/>
          <p:nvPr/>
        </p:nvSpPr>
        <p:spPr>
          <a:xfrm>
            <a:off x="10732270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111743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3A06F-D923-B23F-40E8-BAFD06D46360}"/>
              </a:ext>
            </a:extLst>
          </p:cNvPr>
          <p:cNvSpPr/>
          <p:nvPr/>
        </p:nvSpPr>
        <p:spPr>
          <a:xfrm>
            <a:off x="802982" y="1584153"/>
            <a:ext cx="3186112" cy="1990917"/>
          </a:xfrm>
          <a:prstGeom prst="rect">
            <a:avLst/>
          </a:prstGeom>
          <a:solidFill>
            <a:srgbClr val="ECE9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53DC37-2A60-D9FC-4DC6-8A5EBEBD96D6}"/>
              </a:ext>
            </a:extLst>
          </p:cNvPr>
          <p:cNvSpPr/>
          <p:nvPr/>
        </p:nvSpPr>
        <p:spPr>
          <a:xfrm>
            <a:off x="802982" y="3664926"/>
            <a:ext cx="3186112" cy="1974722"/>
          </a:xfrm>
          <a:prstGeom prst="rect">
            <a:avLst/>
          </a:prstGeom>
          <a:solidFill>
            <a:srgbClr val="ECE9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FDD70-8FE6-6476-1CC0-60465C4308B2}"/>
              </a:ext>
            </a:extLst>
          </p:cNvPr>
          <p:cNvSpPr txBox="1"/>
          <p:nvPr/>
        </p:nvSpPr>
        <p:spPr>
          <a:xfrm>
            <a:off x="695328" y="685016"/>
            <a:ext cx="3708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Presentation Index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A9ED71-2B35-4552-8B58-1756EC135332}"/>
              </a:ext>
            </a:extLst>
          </p:cNvPr>
          <p:cNvCxnSpPr>
            <a:cxnSpLocks/>
          </p:cNvCxnSpPr>
          <p:nvPr/>
        </p:nvCxnSpPr>
        <p:spPr>
          <a:xfrm>
            <a:off x="802982" y="3619997"/>
            <a:ext cx="10585450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B75BA8-4ED7-4E5E-4944-E243FEFAAC56}"/>
              </a:ext>
            </a:extLst>
          </p:cNvPr>
          <p:cNvSpPr txBox="1"/>
          <p:nvPr/>
        </p:nvSpPr>
        <p:spPr>
          <a:xfrm>
            <a:off x="1712196" y="2295945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34BE3C-8E9D-ABD5-4B5A-ED6DB94DD489}"/>
              </a:ext>
            </a:extLst>
          </p:cNvPr>
          <p:cNvSpPr txBox="1"/>
          <p:nvPr/>
        </p:nvSpPr>
        <p:spPr>
          <a:xfrm>
            <a:off x="1540675" y="4342048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CE9E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sz="3200" dirty="0">
                <a:solidFill>
                  <a:srgbClr val="5B4A42"/>
                </a:solidFill>
              </a:rPr>
              <a:t>Project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5252D5-F0FD-F7BB-B712-013DBC2AFFC6}"/>
              </a:ext>
            </a:extLst>
          </p:cNvPr>
          <p:cNvSpPr txBox="1"/>
          <p:nvPr/>
        </p:nvSpPr>
        <p:spPr>
          <a:xfrm>
            <a:off x="4312707" y="2953510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02.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팀원 소개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2CD501-BE1B-3787-E121-8F57C49E5B36}"/>
              </a:ext>
            </a:extLst>
          </p:cNvPr>
          <p:cNvSpPr txBox="1"/>
          <p:nvPr/>
        </p:nvSpPr>
        <p:spPr>
          <a:xfrm>
            <a:off x="4312707" y="3981081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03.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프로젝트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소개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ECBD29-A0F6-7659-1A18-4BF33C0A2083}"/>
              </a:ext>
            </a:extLst>
          </p:cNvPr>
          <p:cNvSpPr txBox="1"/>
          <p:nvPr/>
        </p:nvSpPr>
        <p:spPr>
          <a:xfrm>
            <a:off x="4312707" y="4975879"/>
            <a:ext cx="1603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04.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프로젝트 일정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A15546-94BE-8A5F-63F4-B3A1B6DBBEA7}"/>
              </a:ext>
            </a:extLst>
          </p:cNvPr>
          <p:cNvCxnSpPr>
            <a:cxnSpLocks/>
          </p:cNvCxnSpPr>
          <p:nvPr/>
        </p:nvCxnSpPr>
        <p:spPr>
          <a:xfrm>
            <a:off x="3989095" y="4584136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53AB91D-EA4D-E5BC-16E1-61902442BA90}"/>
              </a:ext>
            </a:extLst>
          </p:cNvPr>
          <p:cNvSpPr txBox="1"/>
          <p:nvPr/>
        </p:nvSpPr>
        <p:spPr>
          <a:xfrm>
            <a:off x="10749352" y="2991724"/>
            <a:ext cx="747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06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7F1151-3CB3-EA90-749A-693CFB1C21F7}"/>
              </a:ext>
            </a:extLst>
          </p:cNvPr>
          <p:cNvSpPr txBox="1"/>
          <p:nvPr/>
        </p:nvSpPr>
        <p:spPr>
          <a:xfrm>
            <a:off x="10752558" y="4007437"/>
            <a:ext cx="744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2169A0-89DB-FCC0-56D1-92DCCC627029}"/>
              </a:ext>
            </a:extLst>
          </p:cNvPr>
          <p:cNvSpPr txBox="1"/>
          <p:nvPr/>
        </p:nvSpPr>
        <p:spPr>
          <a:xfrm>
            <a:off x="10783014" y="5004000"/>
            <a:ext cx="7136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10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4C7EC6-9B2E-3299-D4C1-F84D11BE9C96}"/>
              </a:ext>
            </a:extLst>
          </p:cNvPr>
          <p:cNvCxnSpPr>
            <a:cxnSpLocks/>
          </p:cNvCxnSpPr>
          <p:nvPr/>
        </p:nvCxnSpPr>
        <p:spPr>
          <a:xfrm>
            <a:off x="3989095" y="2638535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1C44FB-E553-EEDD-D864-76ED2A652DEA}"/>
              </a:ext>
            </a:extLst>
          </p:cNvPr>
          <p:cNvSpPr txBox="1"/>
          <p:nvPr/>
        </p:nvSpPr>
        <p:spPr>
          <a:xfrm>
            <a:off x="4312707" y="1939662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01.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팀 소개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E309F-3211-46FB-3B99-312C4B1A5842}"/>
              </a:ext>
            </a:extLst>
          </p:cNvPr>
          <p:cNvSpPr txBox="1"/>
          <p:nvPr/>
        </p:nvSpPr>
        <p:spPr>
          <a:xfrm>
            <a:off x="10726909" y="197611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03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0237F04-F16A-673E-98DB-E264C24C5C4A}"/>
              </a:ext>
            </a:extLst>
          </p:cNvPr>
          <p:cNvCxnSpPr>
            <a:cxnSpLocks/>
          </p:cNvCxnSpPr>
          <p:nvPr/>
        </p:nvCxnSpPr>
        <p:spPr>
          <a:xfrm>
            <a:off x="802982" y="1537197"/>
            <a:ext cx="10585450" cy="0"/>
          </a:xfrm>
          <a:prstGeom prst="line">
            <a:avLst/>
          </a:prstGeom>
          <a:ln w="9525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FEE6FDA-0FAC-982F-02E3-1EF9683ABCF4}"/>
              </a:ext>
            </a:extLst>
          </p:cNvPr>
          <p:cNvCxnSpPr>
            <a:cxnSpLocks/>
          </p:cNvCxnSpPr>
          <p:nvPr/>
        </p:nvCxnSpPr>
        <p:spPr>
          <a:xfrm>
            <a:off x="802982" y="5639646"/>
            <a:ext cx="10585450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BB5CA07-BF63-2EA5-CF74-62952DA8C955}"/>
              </a:ext>
            </a:extLst>
          </p:cNvPr>
          <p:cNvSpPr txBox="1"/>
          <p:nvPr/>
        </p:nvSpPr>
        <p:spPr>
          <a:xfrm>
            <a:off x="10732270" y="6319275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B34DD87-7A33-8D1D-EEAF-88A40255CF7F}"/>
              </a:ext>
            </a:extLst>
          </p:cNvPr>
          <p:cNvSpPr txBox="1"/>
          <p:nvPr/>
        </p:nvSpPr>
        <p:spPr>
          <a:xfrm>
            <a:off x="6228906" y="327511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법인카드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C0306D-7CDE-CA3B-6914-15DBB4507BE9}"/>
              </a:ext>
            </a:extLst>
          </p:cNvPr>
          <p:cNvSpPr txBox="1"/>
          <p:nvPr/>
        </p:nvSpPr>
        <p:spPr>
          <a:xfrm>
            <a:off x="10061915" y="239120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D681FF-A981-7E0B-DC78-AC3B21AD71EA}"/>
              </a:ext>
            </a:extLst>
          </p:cNvPr>
          <p:cNvSpPr txBox="1"/>
          <p:nvPr/>
        </p:nvSpPr>
        <p:spPr>
          <a:xfrm>
            <a:off x="9975353" y="3943572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좋은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분위기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2CEDB5-A10E-E728-0DC3-45ECCEC34EE0}"/>
              </a:ext>
            </a:extLst>
          </p:cNvPr>
          <p:cNvSpPr txBox="1"/>
          <p:nvPr/>
        </p:nvSpPr>
        <p:spPr>
          <a:xfrm>
            <a:off x="6976103" y="284612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SemiBold" panose="00000700000000000000" pitchFamily="2" charset="0"/>
              </a:rPr>
              <a:t>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CD0D54-EE06-37E1-0D04-B831AE9248C6}"/>
              </a:ext>
            </a:extLst>
          </p:cNvPr>
          <p:cNvSpPr txBox="1"/>
          <p:nvPr/>
        </p:nvSpPr>
        <p:spPr>
          <a:xfrm>
            <a:off x="709834" y="284612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01. Team Introduction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EE8693-EB33-564E-ED67-BC7CFB9BF2BD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A256-E56C-B67E-76F7-4F84EED48AC8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DF298A-C27E-3E27-964E-4493808CE1D4}"/>
              </a:ext>
            </a:extLst>
          </p:cNvPr>
          <p:cNvSpPr txBox="1"/>
          <p:nvPr/>
        </p:nvSpPr>
        <p:spPr>
          <a:xfrm>
            <a:off x="9400460" y="2846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7ABFFE-B9EC-A9AC-54AE-7CB75F8EA417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A067B71-90BB-9275-F28A-58A15E667324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B20F639-8AA3-041A-39A9-DDA6F057C414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B945F6-A07B-518C-CAFA-D8917212BE84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CDF9006-7A15-FF61-5E6E-668DE3EF01CD}"/>
              </a:ext>
            </a:extLst>
          </p:cNvPr>
          <p:cNvSpPr txBox="1"/>
          <p:nvPr/>
        </p:nvSpPr>
        <p:spPr>
          <a:xfrm>
            <a:off x="709834" y="1054972"/>
            <a:ext cx="523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DangMooG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왜 만들어졌나요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?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EA8918-60D2-43EB-2416-1289B787DDC0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91AB4B-16D9-5A80-AB0C-71181932A64D}"/>
              </a:ext>
            </a:extLst>
          </p:cNvPr>
          <p:cNvSpPr txBox="1"/>
          <p:nvPr/>
        </p:nvSpPr>
        <p:spPr>
          <a:xfrm>
            <a:off x="6210620" y="3135682"/>
            <a:ext cx="50032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sz="2800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비효율적</a:t>
            </a:r>
            <a:r>
              <a:rPr lang="ko-KR" altLang="en-US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인 기숙사 내 중고거래</a:t>
            </a:r>
            <a:r>
              <a:rPr lang="en-US" altLang="ko-KR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,</a:t>
            </a:r>
          </a:p>
          <a:p>
            <a:r>
              <a:rPr lang="ko-KR" altLang="en-US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어떻게 해결할 수 있을까</a:t>
            </a:r>
            <a:r>
              <a:rPr lang="en-US" altLang="ko-KR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2D96A-57D1-851B-78B3-20F9339D5849}"/>
              </a:ext>
            </a:extLst>
          </p:cNvPr>
          <p:cNvSpPr txBox="1"/>
          <p:nvPr/>
        </p:nvSpPr>
        <p:spPr>
          <a:xfrm>
            <a:off x="6210620" y="4140049"/>
            <a:ext cx="5527475" cy="1530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GIST</a:t>
            </a: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에서 진행되었던 기숙사 중고 장터가 </a:t>
            </a:r>
            <a:endParaRPr lang="en-US" altLang="ko-KR" sz="16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기숙사 관리위원들의 </a:t>
            </a:r>
            <a:r>
              <a:rPr lang="ko-KR" altLang="en-US" sz="1600" b="1" dirty="0">
                <a:solidFill>
                  <a:srgbClr val="D3B184"/>
                </a:solidFill>
                <a:latin typeface="Montserrat Light" panose="00000400000000000000" pitchFamily="2" charset="0"/>
                <a:ea typeface="넥슨Lv1고딕 Light" panose="00000300000000000000" pitchFamily="2" charset="-127"/>
              </a:rPr>
              <a:t>수작업에 의존</a:t>
            </a: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하여 </a:t>
            </a:r>
            <a:r>
              <a:rPr lang="ko-KR" altLang="en-US" sz="1600" b="1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비효율적</a:t>
            </a: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으로 </a:t>
            </a:r>
            <a:endParaRPr lang="en-US" altLang="ko-KR" sz="16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운영되었다는 사실을 알게 되었고</a:t>
            </a:r>
            <a:r>
              <a:rPr lang="en-US" altLang="ko-KR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, </a:t>
            </a:r>
            <a:r>
              <a:rPr lang="ko-KR" altLang="en-US" sz="16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전산화 및 자동화</a:t>
            </a: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를 통하여 </a:t>
            </a:r>
            <a:endParaRPr lang="en-US" altLang="ko-KR" sz="16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이를 </a:t>
            </a:r>
            <a:r>
              <a:rPr lang="ko-KR" altLang="en-US" sz="1600" b="1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개선</a:t>
            </a:r>
            <a:r>
              <a:rPr lang="ko-KR" altLang="en-US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하고자 팀을 결성하게 되었습니다</a:t>
            </a:r>
            <a:r>
              <a:rPr lang="en-US" altLang="ko-KR" sz="16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.</a:t>
            </a:r>
          </a:p>
        </p:txBody>
      </p:sp>
      <p:pic>
        <p:nvPicPr>
          <p:cNvPr id="2052" name="Picture 4" descr="시사위크">
            <a:extLst>
              <a:ext uri="{FF2B5EF4-FFF2-40B4-BE49-F238E27FC236}">
                <a16:creationId xmlns:a16="http://schemas.microsoft.com/office/drawing/2014/main" id="{EEC64860-7F8E-3010-EB7E-02F84B96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6" y="1838693"/>
            <a:ext cx="5131765" cy="38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70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BB5CA07-BF63-2EA5-CF74-62952DA8C955}"/>
              </a:ext>
            </a:extLst>
          </p:cNvPr>
          <p:cNvSpPr txBox="1"/>
          <p:nvPr/>
        </p:nvSpPr>
        <p:spPr>
          <a:xfrm>
            <a:off x="10732270" y="6319275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04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B34DD87-7A33-8D1D-EEAF-88A40255CF7F}"/>
              </a:ext>
            </a:extLst>
          </p:cNvPr>
          <p:cNvSpPr txBox="1"/>
          <p:nvPr/>
        </p:nvSpPr>
        <p:spPr>
          <a:xfrm>
            <a:off x="6228906" y="327511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법인카드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BC0306D-7CDE-CA3B-6914-15DBB4507BE9}"/>
              </a:ext>
            </a:extLst>
          </p:cNvPr>
          <p:cNvSpPr txBox="1"/>
          <p:nvPr/>
        </p:nvSpPr>
        <p:spPr>
          <a:xfrm>
            <a:off x="10061915" y="2391208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D681FF-A981-7E0B-DC78-AC3B21AD71EA}"/>
              </a:ext>
            </a:extLst>
          </p:cNvPr>
          <p:cNvSpPr txBox="1"/>
          <p:nvPr/>
        </p:nvSpPr>
        <p:spPr>
          <a:xfrm>
            <a:off x="9975353" y="3943572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좋은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분위기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2CEDB5-A10E-E728-0DC3-45ECCEC34EE0}"/>
              </a:ext>
            </a:extLst>
          </p:cNvPr>
          <p:cNvSpPr txBox="1"/>
          <p:nvPr/>
        </p:nvSpPr>
        <p:spPr>
          <a:xfrm>
            <a:off x="6976103" y="284612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SemiBold" panose="00000700000000000000" pitchFamily="2" charset="0"/>
              </a:rPr>
              <a:t>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CD0D54-EE06-37E1-0D04-B831AE9248C6}"/>
              </a:ext>
            </a:extLst>
          </p:cNvPr>
          <p:cNvSpPr txBox="1"/>
          <p:nvPr/>
        </p:nvSpPr>
        <p:spPr>
          <a:xfrm>
            <a:off x="709834" y="284612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01. Team Introduction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EE8693-EB33-564E-ED67-BC7CFB9BF2BD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A256-E56C-B67E-76F7-4F84EED48AC8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DF298A-C27E-3E27-964E-4493808CE1D4}"/>
              </a:ext>
            </a:extLst>
          </p:cNvPr>
          <p:cNvSpPr txBox="1"/>
          <p:nvPr/>
        </p:nvSpPr>
        <p:spPr>
          <a:xfrm>
            <a:off x="9400460" y="2846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7ABFFE-B9EC-A9AC-54AE-7CB75F8EA417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A067B71-90BB-9275-F28A-58A15E667324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B20F639-8AA3-041A-39A9-DDA6F057C414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B945F6-A07B-518C-CAFA-D8917212BE84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EA8918-60D2-43EB-2416-1289B787DDC0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91AB4B-16D9-5A80-AB0C-71181932A64D}"/>
              </a:ext>
            </a:extLst>
          </p:cNvPr>
          <p:cNvSpPr txBox="1"/>
          <p:nvPr/>
        </p:nvSpPr>
        <p:spPr>
          <a:xfrm>
            <a:off x="4549057" y="1779813"/>
            <a:ext cx="44502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r>
              <a:rPr lang="ko-KR" altLang="en-US" sz="2800" dirty="0" err="1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머신러닝으로</a:t>
            </a:r>
            <a:r>
              <a:rPr lang="ko-KR" altLang="en-US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2800" b="1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신뢰를 확보</a:t>
            </a:r>
            <a:r>
              <a:rPr lang="ko-KR" altLang="en-US" sz="28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한</a:t>
            </a:r>
            <a:endParaRPr lang="en-US" altLang="ko-KR" sz="280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ko-KR" altLang="en-US" sz="36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당근마켓</a:t>
            </a:r>
            <a:endParaRPr lang="en-US" altLang="ko-KR" sz="36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2D96A-57D1-851B-78B3-20F9339D5849}"/>
              </a:ext>
            </a:extLst>
          </p:cNvPr>
          <p:cNvSpPr txBox="1"/>
          <p:nvPr/>
        </p:nvSpPr>
        <p:spPr>
          <a:xfrm>
            <a:off x="4549057" y="3100044"/>
            <a:ext cx="6046848" cy="231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평소 인공지능이 산업에 적용되는 사례에 관심이 많아 </a:t>
            </a:r>
            <a:endParaRPr lang="en-US" altLang="ko-KR" sz="14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다양한 자료를 찾아보던 중</a:t>
            </a:r>
            <a:r>
              <a:rPr lang="en-US" altLang="ko-KR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, </a:t>
            </a:r>
            <a:r>
              <a:rPr lang="ko-KR" altLang="en-US" sz="1400" b="1" dirty="0">
                <a:solidFill>
                  <a:srgbClr val="D3B184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당근마켓의 인공지능 서비스 자료</a:t>
            </a:r>
            <a:r>
              <a:rPr lang="ko-KR" altLang="en-US" sz="14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를 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읽게 되었고</a:t>
            </a:r>
            <a:r>
              <a:rPr lang="en-US" altLang="ko-KR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문제가 되는 글 자동 탐지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거래 금지 품목 매매 행위 확인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 등의 기능에</a:t>
            </a:r>
            <a:endParaRPr lang="en-US" altLang="ko-KR" sz="14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머신 러닝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을 적극적으로 활용하여 </a:t>
            </a:r>
            <a:r>
              <a:rPr lang="ko-KR" altLang="en-US" sz="1400" b="1" dirty="0">
                <a:solidFill>
                  <a:srgbClr val="D3B184"/>
                </a:solidFill>
                <a:latin typeface="Montserrat Light" panose="00000400000000000000" pitchFamily="2" charset="0"/>
                <a:ea typeface="넥슨Lv1고딕 Light" panose="00000300000000000000" pitchFamily="2" charset="-127"/>
              </a:rPr>
              <a:t>신뢰 확보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와 더불어 사용자에게 </a:t>
            </a:r>
            <a:endParaRPr lang="en-US" altLang="ko-KR" sz="14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더 중요한 업무에 집중한다는 것을</a:t>
            </a:r>
            <a:r>
              <a:rPr lang="en-US" altLang="ko-KR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 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알게 되었습니다</a:t>
            </a:r>
            <a:r>
              <a:rPr lang="en-US" altLang="ko-KR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이에 </a:t>
            </a:r>
            <a:r>
              <a:rPr lang="ko-KR" altLang="en-US" sz="1400" b="1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우리의 중고장터 프로젝트</a:t>
            </a: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에도 이를 적용하여 </a:t>
            </a:r>
            <a:endParaRPr lang="en-US" altLang="ko-KR" sz="1400" dirty="0">
              <a:latin typeface="Montserrat Light" panose="00000400000000000000" pitchFamily="2" charset="0"/>
              <a:ea typeface="넥슨Lv1고딕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더 나은 서비스를 제공할 수 있겠다고 생각이 들었습니다</a:t>
            </a:r>
            <a:r>
              <a:rPr lang="en-US" altLang="ko-KR" sz="14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36341B-C27C-ECFC-CA28-D2B393C26BAD}"/>
              </a:ext>
            </a:extLst>
          </p:cNvPr>
          <p:cNvSpPr txBox="1"/>
          <p:nvPr/>
        </p:nvSpPr>
        <p:spPr>
          <a:xfrm>
            <a:off x="-500063" y="51978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D3B184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출처</a:t>
            </a:r>
            <a:r>
              <a:rPr lang="en-US" altLang="ko-KR" sz="1400" dirty="0">
                <a:solidFill>
                  <a:srgbClr val="D3B184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_</a:t>
            </a:r>
            <a:r>
              <a:rPr lang="ko-KR" altLang="en-US" sz="1400" dirty="0">
                <a:solidFill>
                  <a:srgbClr val="D3B184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히스토리 벤처 투자 </a:t>
            </a:r>
            <a:r>
              <a:rPr lang="en-US" altLang="ko-KR" sz="1400" dirty="0">
                <a:solidFill>
                  <a:srgbClr val="D3B184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Facebook</a:t>
            </a:r>
            <a:br>
              <a:rPr lang="ko-KR" altLang="en-US" sz="1400" dirty="0">
                <a:effectLst/>
              </a:rPr>
            </a:br>
            <a:endParaRPr lang="ko-KR" altLang="en-US" sz="1400" dirty="0"/>
          </a:p>
        </p:txBody>
      </p:sp>
      <p:pic>
        <p:nvPicPr>
          <p:cNvPr id="2054" name="Picture 6" descr="문구: 'HISSTORY S 머신 러닝으로 신뢰를 확보해라! 머신러닝(기계학습)기술활용 기술 활용 문제 글 문제글자동탐지 자동 거래 금지 품목 매매 행위 99.9% 정확도로 걸러냄 경찰청에 사기로 등록된 계좌, 전화번호 데이터 활용 방지를 위한 다양한 알고리즘을 갖춤'의 이미지일 수 있음">
            <a:extLst>
              <a:ext uri="{FF2B5EF4-FFF2-40B4-BE49-F238E27FC236}">
                <a16:creationId xmlns:a16="http://schemas.microsoft.com/office/drawing/2014/main" id="{20D849EB-3EFC-0F77-8662-99B0E8B0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2" y="1838693"/>
            <a:ext cx="3275111" cy="327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D0D1A5-BDBE-4805-2FD3-3545AF44CE6C}"/>
              </a:ext>
            </a:extLst>
          </p:cNvPr>
          <p:cNvSpPr txBox="1"/>
          <p:nvPr/>
        </p:nvSpPr>
        <p:spPr>
          <a:xfrm>
            <a:off x="709834" y="1054972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Why AI?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58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AD66CEAB-2D93-C4E4-C546-7BF793820B85}"/>
              </a:ext>
            </a:extLst>
          </p:cNvPr>
          <p:cNvSpPr/>
          <p:nvPr/>
        </p:nvSpPr>
        <p:spPr>
          <a:xfrm>
            <a:off x="1171726" y="1835636"/>
            <a:ext cx="2665139" cy="2665139"/>
          </a:xfrm>
          <a:prstGeom prst="ellipse">
            <a:avLst/>
          </a:prstGeom>
          <a:noFill/>
          <a:ln>
            <a:solidFill>
              <a:srgbClr val="D3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30B778F-C5B5-46E6-0E98-FE256863C44E}"/>
              </a:ext>
            </a:extLst>
          </p:cNvPr>
          <p:cNvSpPr/>
          <p:nvPr/>
        </p:nvSpPr>
        <p:spPr>
          <a:xfrm>
            <a:off x="4757349" y="1835635"/>
            <a:ext cx="2665139" cy="2665139"/>
          </a:xfrm>
          <a:prstGeom prst="ellipse">
            <a:avLst/>
          </a:prstGeom>
          <a:noFill/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B0F5CE4-690B-3A6E-73D8-C2BFD87F2DD2}"/>
              </a:ext>
            </a:extLst>
          </p:cNvPr>
          <p:cNvSpPr/>
          <p:nvPr/>
        </p:nvSpPr>
        <p:spPr>
          <a:xfrm>
            <a:off x="8326946" y="1835635"/>
            <a:ext cx="2665139" cy="2665139"/>
          </a:xfrm>
          <a:prstGeom prst="ellipse">
            <a:avLst/>
          </a:prstGeom>
          <a:noFill/>
          <a:ln>
            <a:solidFill>
              <a:srgbClr val="D3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5CA07-BF63-2EA5-CF74-62952DA8C955}"/>
              </a:ext>
            </a:extLst>
          </p:cNvPr>
          <p:cNvSpPr txBox="1"/>
          <p:nvPr/>
        </p:nvSpPr>
        <p:spPr>
          <a:xfrm>
            <a:off x="10732270" y="6319275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05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2CEDB5-A10E-E728-0DC3-45ECCEC34EE0}"/>
              </a:ext>
            </a:extLst>
          </p:cNvPr>
          <p:cNvSpPr txBox="1"/>
          <p:nvPr/>
        </p:nvSpPr>
        <p:spPr>
          <a:xfrm>
            <a:off x="6976103" y="284612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SemiBold" panose="00000700000000000000" pitchFamily="2" charset="0"/>
              </a:rPr>
              <a:t>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CD0D54-EE06-37E1-0D04-B831AE9248C6}"/>
              </a:ext>
            </a:extLst>
          </p:cNvPr>
          <p:cNvSpPr txBox="1"/>
          <p:nvPr/>
        </p:nvSpPr>
        <p:spPr>
          <a:xfrm>
            <a:off x="709834" y="284612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01. Team Introduction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EE8693-EB33-564E-ED67-BC7CFB9BF2BD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A256-E56C-B67E-76F7-4F84EED48AC8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DF298A-C27E-3E27-964E-4493808CE1D4}"/>
              </a:ext>
            </a:extLst>
          </p:cNvPr>
          <p:cNvSpPr txBox="1"/>
          <p:nvPr/>
        </p:nvSpPr>
        <p:spPr>
          <a:xfrm>
            <a:off x="9400460" y="2846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7ABFFE-B9EC-A9AC-54AE-7CB75F8EA417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A067B71-90BB-9275-F28A-58A15E667324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B20F639-8AA3-041A-39A9-DDA6F057C414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B945F6-A07B-518C-CAFA-D8917212BE84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EA8918-60D2-43EB-2416-1289B787DDC0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0602CE-2762-069F-9EC0-FF28641482F8}"/>
              </a:ext>
            </a:extLst>
          </p:cNvPr>
          <p:cNvSpPr/>
          <p:nvPr/>
        </p:nvSpPr>
        <p:spPr>
          <a:xfrm>
            <a:off x="5175984" y="2244090"/>
            <a:ext cx="1822416" cy="1822416"/>
          </a:xfrm>
          <a:prstGeom prst="ellips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D7A858-E0D6-88DB-37B5-FB699FB98D09}"/>
              </a:ext>
            </a:extLst>
          </p:cNvPr>
          <p:cNvSpPr/>
          <p:nvPr/>
        </p:nvSpPr>
        <p:spPr>
          <a:xfrm>
            <a:off x="1593087" y="2256997"/>
            <a:ext cx="1822416" cy="1822416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EB3FFD-20CE-89EA-1EDD-6B809BE66C39}"/>
              </a:ext>
            </a:extLst>
          </p:cNvPr>
          <p:cNvSpPr/>
          <p:nvPr/>
        </p:nvSpPr>
        <p:spPr>
          <a:xfrm>
            <a:off x="8748307" y="2256996"/>
            <a:ext cx="1822416" cy="1822416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0E6FF5-2A71-000F-AD8B-134DE1F2AD41}"/>
              </a:ext>
            </a:extLst>
          </p:cNvPr>
          <p:cNvSpPr txBox="1"/>
          <p:nvPr/>
        </p:nvSpPr>
        <p:spPr>
          <a:xfrm>
            <a:off x="5521172" y="297533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영입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1CFF0D-6364-DC8F-AFAD-AA5239009F8C}"/>
              </a:ext>
            </a:extLst>
          </p:cNvPr>
          <p:cNvSpPr txBox="1"/>
          <p:nvPr/>
        </p:nvSpPr>
        <p:spPr>
          <a:xfrm>
            <a:off x="1720266" y="2870767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매주 진행되는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회의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FD1FB-BD81-7E2B-6E4B-0634B8557072}"/>
              </a:ext>
            </a:extLst>
          </p:cNvPr>
          <p:cNvSpPr txBox="1"/>
          <p:nvPr/>
        </p:nvSpPr>
        <p:spPr>
          <a:xfrm>
            <a:off x="8978880" y="3017863"/>
            <a:ext cx="136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활동 비용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90028-F029-41D2-2108-361199329B6A}"/>
              </a:ext>
            </a:extLst>
          </p:cNvPr>
          <p:cNvSpPr txBox="1"/>
          <p:nvPr/>
        </p:nvSpPr>
        <p:spPr>
          <a:xfrm>
            <a:off x="5037056" y="4897555"/>
            <a:ext cx="2117888" cy="401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/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지원 혹은 지인 추천</a:t>
            </a:r>
            <a:endParaRPr lang="en-US" altLang="ko-KR" sz="12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8865-99AE-BB36-66F2-8C288F7C8822}"/>
              </a:ext>
            </a:extLst>
          </p:cNvPr>
          <p:cNvSpPr txBox="1"/>
          <p:nvPr/>
        </p:nvSpPr>
        <p:spPr>
          <a:xfrm>
            <a:off x="1051012" y="4791177"/>
            <a:ext cx="2906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매주</a:t>
            </a:r>
            <a:r>
              <a:rPr lang="en-US" altLang="ko-KR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Zoom</a:t>
            </a:r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회의를 통해</a:t>
            </a:r>
            <a:endParaRPr lang="en-US" altLang="ko-KR" sz="1800" b="1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기획 및 개발 일정 수립 진행</a:t>
            </a:r>
            <a:endParaRPr lang="en-US" altLang="ko-KR" sz="12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63ECB2-C1CE-E723-93AF-DF4868911422}"/>
              </a:ext>
            </a:extLst>
          </p:cNvPr>
          <p:cNvSpPr txBox="1"/>
          <p:nvPr/>
        </p:nvSpPr>
        <p:spPr>
          <a:xfrm>
            <a:off x="8494773" y="4794567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활동비가 없는</a:t>
            </a:r>
            <a:endParaRPr lang="en-US" altLang="ko-KR" sz="1800" b="1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순수 개발 동아리 성격</a:t>
            </a:r>
            <a:endParaRPr lang="en-US" altLang="ko-KR" sz="12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AE97-1349-83EC-34F6-306B42FB107D}"/>
              </a:ext>
            </a:extLst>
          </p:cNvPr>
          <p:cNvSpPr txBox="1"/>
          <p:nvPr/>
        </p:nvSpPr>
        <p:spPr>
          <a:xfrm>
            <a:off x="709834" y="1054972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운영 방식</a:t>
            </a:r>
          </a:p>
        </p:txBody>
      </p:sp>
    </p:spTree>
    <p:extLst>
      <p:ext uri="{BB962C8B-B14F-4D97-AF65-F5344CB8AC3E}">
        <p14:creationId xmlns:p14="http://schemas.microsoft.com/office/powerpoint/2010/main" val="330639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67F8157E-5358-48A6-5C72-0F27C0F63B8D}"/>
              </a:ext>
            </a:extLst>
          </p:cNvPr>
          <p:cNvSpPr/>
          <p:nvPr/>
        </p:nvSpPr>
        <p:spPr>
          <a:xfrm>
            <a:off x="709834" y="1943497"/>
            <a:ext cx="3446530" cy="1918732"/>
          </a:xfrm>
          <a:prstGeom prst="flowChartProcess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4E6763-CA02-746E-4C7C-4325FF8FD4C0}"/>
              </a:ext>
            </a:extLst>
          </p:cNvPr>
          <p:cNvSpPr txBox="1"/>
          <p:nvPr/>
        </p:nvSpPr>
        <p:spPr>
          <a:xfrm>
            <a:off x="6988927" y="28461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26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02. Team member Introduction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BAC6D1-AC09-DA83-3FBC-AC2861CD0C93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755597-D01A-9FA3-8456-A69E21D2CCA0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SemiBold" panose="00000700000000000000" pitchFamily="2" charset="0"/>
              </a:rPr>
              <a:t>Member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79BE58-3207-9867-DAAF-2F3602D715B0}"/>
              </a:ext>
            </a:extLst>
          </p:cNvPr>
          <p:cNvSpPr txBox="1"/>
          <p:nvPr/>
        </p:nvSpPr>
        <p:spPr>
          <a:xfrm>
            <a:off x="9400460" y="284612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2B919E-84F8-5488-EBCF-1E195611DD24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2A3565-6E09-0F6F-F607-AB54FE188AF9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C83814B-CC1E-139B-4DC1-F08B7CFD71F5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5FA096-6AB9-5746-A248-45415A017C10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97AD043-F2D4-9E7E-B224-C2C0BFCDA69A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32270" y="6319275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E6FA6D-2668-E9AC-1588-00E6B8D628CF}"/>
              </a:ext>
            </a:extLst>
          </p:cNvPr>
          <p:cNvSpPr txBox="1"/>
          <p:nvPr/>
        </p:nvSpPr>
        <p:spPr>
          <a:xfrm>
            <a:off x="709833" y="890600"/>
            <a:ext cx="23743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DangMooG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Member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B184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E58BE29C-068F-8CF2-1FBD-25D9CAD78E53}"/>
              </a:ext>
            </a:extLst>
          </p:cNvPr>
          <p:cNvSpPr/>
          <p:nvPr/>
        </p:nvSpPr>
        <p:spPr>
          <a:xfrm>
            <a:off x="4331374" y="1939811"/>
            <a:ext cx="3446530" cy="1918732"/>
          </a:xfrm>
          <a:prstGeom prst="flowChartProcess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B0069DA-DAFB-4727-B6CB-226204B43CD1}"/>
              </a:ext>
            </a:extLst>
          </p:cNvPr>
          <p:cNvSpPr/>
          <p:nvPr/>
        </p:nvSpPr>
        <p:spPr>
          <a:xfrm>
            <a:off x="7952914" y="4001298"/>
            <a:ext cx="3446530" cy="1918732"/>
          </a:xfrm>
          <a:prstGeom prst="flowChartProcess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9F4466F2-F32E-66ED-A803-96ED9DE75D39}"/>
              </a:ext>
            </a:extLst>
          </p:cNvPr>
          <p:cNvSpPr/>
          <p:nvPr/>
        </p:nvSpPr>
        <p:spPr>
          <a:xfrm>
            <a:off x="4331374" y="4000558"/>
            <a:ext cx="3446530" cy="1918732"/>
          </a:xfrm>
          <a:prstGeom prst="flowChartProcess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FE1C3D79-60D7-A248-0956-6CFF2C510660}"/>
              </a:ext>
            </a:extLst>
          </p:cNvPr>
          <p:cNvSpPr/>
          <p:nvPr/>
        </p:nvSpPr>
        <p:spPr>
          <a:xfrm>
            <a:off x="7952914" y="1943497"/>
            <a:ext cx="3446530" cy="1918732"/>
          </a:xfrm>
          <a:prstGeom prst="flowChartProcess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909075-BF8F-2826-C1C8-4009A8035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9" t="12071" r="7589" b="3107"/>
          <a:stretch/>
        </p:blipFill>
        <p:spPr>
          <a:xfrm>
            <a:off x="7952912" y="4000559"/>
            <a:ext cx="1534985" cy="1918731"/>
          </a:xfrm>
          <a:prstGeom prst="rect">
            <a:avLst/>
          </a:prstGeom>
        </p:spPr>
      </p:pic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9F36A62E-FA16-8069-9EBC-FCA5AD933A71}"/>
              </a:ext>
            </a:extLst>
          </p:cNvPr>
          <p:cNvSpPr/>
          <p:nvPr/>
        </p:nvSpPr>
        <p:spPr>
          <a:xfrm>
            <a:off x="7952913" y="1943497"/>
            <a:ext cx="1534985" cy="191873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E4D88D-E4C7-0724-6D99-2B7E94119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6"/>
          <a:stretch/>
        </p:blipFill>
        <p:spPr>
          <a:xfrm>
            <a:off x="4331372" y="1939072"/>
            <a:ext cx="1534985" cy="19187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027F5A-68D8-DEAD-2204-DB934EF9E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20" t="5281" r="-3020" b="-3432"/>
          <a:stretch/>
        </p:blipFill>
        <p:spPr>
          <a:xfrm>
            <a:off x="7956762" y="1943496"/>
            <a:ext cx="1534985" cy="1988268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3B7F5A7-54AE-7A4B-50A6-2E6F054C27A4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93BD1D2-8044-471B-95E5-009B42794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08" t="-118" r="7573" b="118"/>
          <a:stretch/>
        </p:blipFill>
        <p:spPr>
          <a:xfrm>
            <a:off x="704094" y="1939811"/>
            <a:ext cx="1527639" cy="191873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B1B3FCE-3D12-9308-274F-6676B4795329}"/>
              </a:ext>
            </a:extLst>
          </p:cNvPr>
          <p:cNvSpPr txBox="1"/>
          <p:nvPr/>
        </p:nvSpPr>
        <p:spPr>
          <a:xfrm>
            <a:off x="2312837" y="2035714"/>
            <a:ext cx="16610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고강빈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GIST EECS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ML Engineer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9E0B7E-1CB0-42A4-FA5B-02D223F38A96}"/>
              </a:ext>
            </a:extLst>
          </p:cNvPr>
          <p:cNvSpPr txBox="1"/>
          <p:nvPr/>
        </p:nvSpPr>
        <p:spPr>
          <a:xfrm>
            <a:off x="5921006" y="4092036"/>
            <a:ext cx="18117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김민국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GIST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기계공학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Front-End</a:t>
            </a: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&amp; App Developer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039845-717F-8BD9-6A4C-2089E39CA09F}"/>
              </a:ext>
            </a:extLst>
          </p:cNvPr>
          <p:cNvSpPr txBox="1"/>
          <p:nvPr/>
        </p:nvSpPr>
        <p:spPr>
          <a:xfrm>
            <a:off x="5921006" y="2035714"/>
            <a:ext cx="16610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김동우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GIST EECS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Full-Stack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6CB4B8A-156B-C576-4B67-191CD2DD45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" t="13619" r="-587" b="2589"/>
          <a:stretch/>
        </p:blipFill>
        <p:spPr>
          <a:xfrm>
            <a:off x="4330295" y="3999818"/>
            <a:ext cx="1534985" cy="191872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C0A4255-EE2B-ECBA-8613-35F805A17089}"/>
              </a:ext>
            </a:extLst>
          </p:cNvPr>
          <p:cNvSpPr txBox="1"/>
          <p:nvPr/>
        </p:nvSpPr>
        <p:spPr>
          <a:xfrm>
            <a:off x="9536063" y="4092132"/>
            <a:ext cx="19046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배정윤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DGIST </a:t>
            </a:r>
            <a:r>
              <a: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기초학부</a:t>
            </a:r>
            <a:endParaRPr lang="en-US" altLang="ko-KR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UI/UX Designer</a:t>
            </a:r>
          </a:p>
          <a:p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1941746-08DF-B870-CBAC-550E5C3BAB23}"/>
              </a:ext>
            </a:extLst>
          </p:cNvPr>
          <p:cNvSpPr txBox="1"/>
          <p:nvPr/>
        </p:nvSpPr>
        <p:spPr>
          <a:xfrm>
            <a:off x="9536063" y="2035714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장원식 </a:t>
            </a:r>
            <a:r>
              <a:rPr lang="en-US" altLang="ko-KR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GIST EECS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Back-End</a:t>
            </a:r>
          </a:p>
          <a:p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8C30AD-0115-211C-7AD5-881671ED72FB}"/>
              </a:ext>
            </a:extLst>
          </p:cNvPr>
          <p:cNvSpPr txBox="1"/>
          <p:nvPr/>
        </p:nvSpPr>
        <p:spPr>
          <a:xfrm>
            <a:off x="2231733" y="3040722"/>
            <a:ext cx="1837347" cy="78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- 2022 Google Solution Challenge ML Engineer</a:t>
            </a:r>
          </a:p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GDSC GIST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운영진 및 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AI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분과장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스타트업 ‘</a:t>
            </a:r>
            <a:r>
              <a:rPr lang="en-US" altLang="ko-KR" sz="800" dirty="0" err="1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GroupBy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’ 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ML Engineer</a:t>
            </a:r>
            <a:endParaRPr lang="ko-KR" altLang="ko-KR" sz="800" dirty="0">
              <a:solidFill>
                <a:schemeClr val="bg1"/>
              </a:solidFill>
              <a:effectLst/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GIST AI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  <a:cs typeface="Arial" panose="020B0604020202020204" pitchFamily="34" charset="0"/>
              </a:rPr>
              <a:t>대학원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  <a:cs typeface="Arial" panose="020B0604020202020204" pitchFamily="34" charset="0"/>
              </a:rPr>
              <a:t>연구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  <a:cs typeface="Arial" panose="020B0604020202020204" pitchFamily="34" charset="0"/>
              </a:rPr>
              <a:t>인턴</a:t>
            </a:r>
            <a:endParaRPr lang="ko-KR" altLang="en-US" sz="800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2B60C0E-C61C-03F9-6BFF-605167725B14}"/>
              </a:ext>
            </a:extLst>
          </p:cNvPr>
          <p:cNvSpPr txBox="1"/>
          <p:nvPr/>
        </p:nvSpPr>
        <p:spPr>
          <a:xfrm>
            <a:off x="5872097" y="3034741"/>
            <a:ext cx="1837347" cy="36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UC Berkeley CS 182 Deep Neural Network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수강</a:t>
            </a:r>
            <a:endParaRPr lang="ko-KR" altLang="en-US" sz="800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C9A57C2-9094-F611-062B-D5BC3BC6BA39}"/>
              </a:ext>
            </a:extLst>
          </p:cNvPr>
          <p:cNvSpPr txBox="1"/>
          <p:nvPr/>
        </p:nvSpPr>
        <p:spPr>
          <a:xfrm>
            <a:off x="9495797" y="3038124"/>
            <a:ext cx="1837347" cy="649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TensorFlow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기반 </a:t>
            </a: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IRIS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데이터 분류 프로젝트</a:t>
            </a:r>
          </a:p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Scikit-Learn Breast cancer </a:t>
            </a:r>
            <a:r>
              <a:rPr lang="ko-KR" altLang="en-US" sz="800" dirty="0" err="1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머신러닝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모델 개발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0944BC6-EE5D-18F7-31B9-2D43FF18C1AA}"/>
              </a:ext>
            </a:extLst>
          </p:cNvPr>
          <p:cNvSpPr txBox="1"/>
          <p:nvPr/>
        </p:nvSpPr>
        <p:spPr>
          <a:xfrm>
            <a:off x="5865279" y="5095014"/>
            <a:ext cx="1837347" cy="36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GIST </a:t>
            </a:r>
            <a:r>
              <a:rPr lang="ko-KR" altLang="en-US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자율주행 연구실 데이터셋 구축</a:t>
            </a:r>
            <a:endParaRPr lang="ko-KR" altLang="en-US" sz="800" dirty="0">
              <a:solidFill>
                <a:schemeClr val="bg1"/>
              </a:solidFill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B12CDD-05B5-3793-2B33-0AA8A56B5D1A}"/>
              </a:ext>
            </a:extLst>
          </p:cNvPr>
          <p:cNvSpPr txBox="1"/>
          <p:nvPr/>
        </p:nvSpPr>
        <p:spPr>
          <a:xfrm>
            <a:off x="9484047" y="5065384"/>
            <a:ext cx="1837347" cy="36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800" dirty="0">
                <a:solidFill>
                  <a:schemeClr val="bg1"/>
                </a:solidFill>
                <a:effectLst/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- 2022 Google Solution Challenge UX/UI Design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4CE6F158-1528-491F-754F-C2F3B8A25579}"/>
              </a:ext>
            </a:extLst>
          </p:cNvPr>
          <p:cNvSpPr/>
          <p:nvPr/>
        </p:nvSpPr>
        <p:spPr>
          <a:xfrm rot="1775470">
            <a:off x="2107154" y="2743034"/>
            <a:ext cx="178519" cy="157168"/>
          </a:xfrm>
          <a:prstGeom prst="triangl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DE96E7B0-4546-7B6A-1488-9BA36A0EDB81}"/>
              </a:ext>
            </a:extLst>
          </p:cNvPr>
          <p:cNvSpPr/>
          <p:nvPr/>
        </p:nvSpPr>
        <p:spPr>
          <a:xfrm rot="1775470">
            <a:off x="5776019" y="2743034"/>
            <a:ext cx="178519" cy="157168"/>
          </a:xfrm>
          <a:prstGeom prst="triangl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F6B2555B-5A07-30A6-BBC1-DC34AD8FCA0E}"/>
              </a:ext>
            </a:extLst>
          </p:cNvPr>
          <p:cNvSpPr/>
          <p:nvPr/>
        </p:nvSpPr>
        <p:spPr>
          <a:xfrm rot="1775470">
            <a:off x="9362708" y="2740436"/>
            <a:ext cx="178519" cy="157168"/>
          </a:xfrm>
          <a:prstGeom prst="triangl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이등변 삼각형 99">
            <a:extLst>
              <a:ext uri="{FF2B5EF4-FFF2-40B4-BE49-F238E27FC236}">
                <a16:creationId xmlns:a16="http://schemas.microsoft.com/office/drawing/2014/main" id="{722CA9A2-B7D7-54CD-9846-EF6FC1725E88}"/>
              </a:ext>
            </a:extLst>
          </p:cNvPr>
          <p:cNvSpPr/>
          <p:nvPr/>
        </p:nvSpPr>
        <p:spPr>
          <a:xfrm rot="1775470">
            <a:off x="5744241" y="4805185"/>
            <a:ext cx="178519" cy="157168"/>
          </a:xfrm>
          <a:prstGeom prst="triangl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AEE4F734-FFBD-F45C-545D-958B4EF9CC7B}"/>
              </a:ext>
            </a:extLst>
          </p:cNvPr>
          <p:cNvSpPr/>
          <p:nvPr/>
        </p:nvSpPr>
        <p:spPr>
          <a:xfrm rot="1775470">
            <a:off x="9362097" y="4805185"/>
            <a:ext cx="178519" cy="157168"/>
          </a:xfrm>
          <a:prstGeom prst="triangl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B5A50-CE2D-4675-209F-A4CFD9553824}"/>
              </a:ext>
            </a:extLst>
          </p:cNvPr>
          <p:cNvSpPr/>
          <p:nvPr/>
        </p:nvSpPr>
        <p:spPr>
          <a:xfrm>
            <a:off x="484779" y="1831670"/>
            <a:ext cx="468581" cy="468581"/>
          </a:xfrm>
          <a:prstGeom prst="ellipse">
            <a:avLst/>
          </a:prstGeom>
          <a:solidFill>
            <a:srgbClr val="D3B18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래픽 25" descr="왕관">
            <a:extLst>
              <a:ext uri="{FF2B5EF4-FFF2-40B4-BE49-F238E27FC236}">
                <a16:creationId xmlns:a16="http://schemas.microsoft.com/office/drawing/2014/main" id="{BFDF517B-305D-C172-AF56-504BFA9A9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646" y="1864729"/>
            <a:ext cx="380376" cy="3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3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C386FE9C-BEBA-BC72-C50C-0FAD08E53A04}"/>
              </a:ext>
            </a:extLst>
          </p:cNvPr>
          <p:cNvSpPr txBox="1"/>
          <p:nvPr/>
        </p:nvSpPr>
        <p:spPr>
          <a:xfrm>
            <a:off x="6988927" y="28461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90C91-55C7-467F-86FD-69FD6ED298AA}"/>
              </a:ext>
            </a:extLst>
          </p:cNvPr>
          <p:cNvSpPr txBox="1"/>
          <p:nvPr/>
        </p:nvSpPr>
        <p:spPr>
          <a:xfrm>
            <a:off x="709834" y="284612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03. Project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Introduction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D19458F-3237-B5AC-12CC-1CF64DDD22D6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24C609-58C3-A567-0866-5071D05C05D2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4F22F-D349-15C1-ABC9-C925C39B6BF3}"/>
              </a:ext>
            </a:extLst>
          </p:cNvPr>
          <p:cNvSpPr txBox="1"/>
          <p:nvPr/>
        </p:nvSpPr>
        <p:spPr>
          <a:xfrm>
            <a:off x="9374812" y="284612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514E28-7BFF-89FF-7BD8-1F1028C426CB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AF36D3-93F9-ADBB-962B-D7B8E681B4B5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94F84E1-3B89-D8F6-40DF-C8800C5620B0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3E4E64-E66D-B80B-D227-DEC60F641237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408FAC6-B614-1635-B26D-AA9CA001E8E3}"/>
              </a:ext>
            </a:extLst>
          </p:cNvPr>
          <p:cNvGrpSpPr/>
          <p:nvPr/>
        </p:nvGrpSpPr>
        <p:grpSpPr>
          <a:xfrm>
            <a:off x="3420993" y="1478064"/>
            <a:ext cx="8061690" cy="4239160"/>
            <a:chOff x="1842957" y="1302852"/>
            <a:chExt cx="9798912" cy="5152661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E9D592C-00E9-5258-2A5D-C1955232AB72}"/>
                </a:ext>
              </a:extLst>
            </p:cNvPr>
            <p:cNvSpPr/>
            <p:nvPr/>
          </p:nvSpPr>
          <p:spPr>
            <a:xfrm>
              <a:off x="2856393" y="2960613"/>
              <a:ext cx="1822416" cy="1822416"/>
            </a:xfrm>
            <a:prstGeom prst="ellipse">
              <a:avLst/>
            </a:prstGeom>
            <a:solidFill>
              <a:srgbClr val="D3B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CA1C8A4-0E81-E2D8-1FC1-2CC3F99212E9}"/>
                </a:ext>
              </a:extLst>
            </p:cNvPr>
            <p:cNvSpPr/>
            <p:nvPr/>
          </p:nvSpPr>
          <p:spPr>
            <a:xfrm>
              <a:off x="1842958" y="1947179"/>
              <a:ext cx="3849284" cy="3849284"/>
            </a:xfrm>
            <a:prstGeom prst="ellipse">
              <a:avLst/>
            </a:prstGeom>
            <a:noFill/>
            <a:ln>
              <a:solidFill>
                <a:srgbClr val="D3B18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4C428494-3DD7-2980-FD01-DE218EE2C4C9}"/>
                </a:ext>
              </a:extLst>
            </p:cNvPr>
            <p:cNvSpPr/>
            <p:nvPr/>
          </p:nvSpPr>
          <p:spPr>
            <a:xfrm>
              <a:off x="1842957" y="1521503"/>
              <a:ext cx="1812305" cy="4711659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5B2972-FB40-FAE3-7BA1-30026D4131C3}"/>
                </a:ext>
              </a:extLst>
            </p:cNvPr>
            <p:cNvGrpSpPr/>
            <p:nvPr/>
          </p:nvGrpSpPr>
          <p:grpSpPr>
            <a:xfrm>
              <a:off x="6282071" y="1302852"/>
              <a:ext cx="5359798" cy="5145185"/>
              <a:chOff x="3969657" y="1273266"/>
              <a:chExt cx="5359798" cy="5145185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6502CDD3-7102-AF44-1873-39DE9F829159}"/>
                  </a:ext>
                </a:extLst>
              </p:cNvPr>
              <p:cNvSpPr/>
              <p:nvPr/>
            </p:nvSpPr>
            <p:spPr>
              <a:xfrm>
                <a:off x="4513546" y="2339545"/>
                <a:ext cx="4534115" cy="89094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시즌제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(ex. 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졸업 시즌</a:t>
                </a:r>
                <a:r>
                  <a: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)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관리자 중개 중고마켓</a:t>
                </a:r>
                <a:endParaRPr 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92CFEC00-87AF-0EDB-BD7B-DD2AC96F6DF2}"/>
                  </a:ext>
                </a:extLst>
              </p:cNvPr>
              <p:cNvSpPr/>
              <p:nvPr/>
            </p:nvSpPr>
            <p:spPr>
              <a:xfrm>
                <a:off x="4795340" y="3402200"/>
                <a:ext cx="4534115" cy="89094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공동구매</a:t>
                </a:r>
                <a:endParaRPr 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18AA4EC1-00FE-51A3-29EB-9D0BCB92B4E2}"/>
                  </a:ext>
                </a:extLst>
              </p:cNvPr>
              <p:cNvSpPr/>
              <p:nvPr/>
            </p:nvSpPr>
            <p:spPr>
              <a:xfrm>
                <a:off x="4380977" y="4464855"/>
                <a:ext cx="4534115" cy="89094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택시 동승자 모집</a:t>
                </a:r>
                <a:endParaRPr 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549375B5-D9F5-C659-A87A-ED07437A2B46}"/>
                  </a:ext>
                </a:extLst>
              </p:cNvPr>
              <p:cNvSpPr/>
              <p:nvPr/>
            </p:nvSpPr>
            <p:spPr>
              <a:xfrm>
                <a:off x="3969657" y="5527510"/>
                <a:ext cx="4534115" cy="89094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물품 및 장소 대여</a:t>
                </a:r>
                <a:endParaRPr 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5EC8ED3A-0585-58B7-7ED9-C1C1659AEAAD}"/>
                  </a:ext>
                </a:extLst>
              </p:cNvPr>
              <p:cNvSpPr/>
              <p:nvPr/>
            </p:nvSpPr>
            <p:spPr>
              <a:xfrm>
                <a:off x="3969658" y="1273266"/>
                <a:ext cx="4534115" cy="890941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개인</a:t>
                </a:r>
                <a:r>
                  <a:rPr 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간 상시 중고거래</a:t>
                </a:r>
                <a:endParaRPr 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97E1782-237D-8F37-DEE3-886ED9AE65A9}"/>
                </a:ext>
              </a:extLst>
            </p:cNvPr>
            <p:cNvGrpSpPr/>
            <p:nvPr/>
          </p:nvGrpSpPr>
          <p:grpSpPr>
            <a:xfrm>
              <a:off x="5672088" y="1320055"/>
              <a:ext cx="1777158" cy="5135458"/>
              <a:chOff x="3149506" y="1288658"/>
              <a:chExt cx="8608107" cy="5135458"/>
            </a:xfrm>
            <a:solidFill>
              <a:srgbClr val="D3B184"/>
            </a:solidFill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4738C52-82D1-0653-2819-E3BC71310BF1}"/>
                  </a:ext>
                </a:extLst>
              </p:cNvPr>
              <p:cNvSpPr/>
              <p:nvPr/>
            </p:nvSpPr>
            <p:spPr>
              <a:xfrm>
                <a:off x="5829382" y="2325053"/>
                <a:ext cx="4534113" cy="890941"/>
              </a:xfrm>
              <a:prstGeom prst="roundRect">
                <a:avLst>
                  <a:gd name="adj" fmla="val 50000"/>
                </a:avLst>
              </a:prstGeom>
              <a:grpFill/>
              <a:ln w="57150">
                <a:solidFill>
                  <a:srgbClr val="8C7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ontserrat SemiBold" panose="00000700000000000000" pitchFamily="2" charset="0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F075EF6E-BCE9-2EB1-886F-E6BBD1072FFC}"/>
                  </a:ext>
                </a:extLst>
              </p:cNvPr>
              <p:cNvSpPr/>
              <p:nvPr/>
            </p:nvSpPr>
            <p:spPr>
              <a:xfrm>
                <a:off x="7223500" y="3410916"/>
                <a:ext cx="4534113" cy="890941"/>
              </a:xfrm>
              <a:prstGeom prst="roundRect">
                <a:avLst>
                  <a:gd name="adj" fmla="val 50000"/>
                </a:avLst>
              </a:prstGeom>
              <a:grpFill/>
              <a:ln w="57150">
                <a:solidFill>
                  <a:srgbClr val="8C7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ontserrat SemiBold" panose="00000700000000000000" pitchFamily="2" charset="0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FDA23D0-7855-CE83-B1BD-AE5B2B138B8E}"/>
                  </a:ext>
                </a:extLst>
              </p:cNvPr>
              <p:cNvSpPr/>
              <p:nvPr/>
            </p:nvSpPr>
            <p:spPr>
              <a:xfrm>
                <a:off x="5829382" y="4463044"/>
                <a:ext cx="4534113" cy="890941"/>
              </a:xfrm>
              <a:prstGeom prst="roundRect">
                <a:avLst>
                  <a:gd name="adj" fmla="val 50000"/>
                </a:avLst>
              </a:prstGeom>
              <a:grpFill/>
              <a:ln w="57150">
                <a:solidFill>
                  <a:srgbClr val="8C7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ontserrat SemiBold" panose="00000700000000000000" pitchFamily="2" charset="0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620EF2BB-17E1-3C56-141F-45DF41B8BA04}"/>
                  </a:ext>
                </a:extLst>
              </p:cNvPr>
              <p:cNvSpPr/>
              <p:nvPr/>
            </p:nvSpPr>
            <p:spPr>
              <a:xfrm>
                <a:off x="3149506" y="5533175"/>
                <a:ext cx="4534112" cy="890941"/>
              </a:xfrm>
              <a:prstGeom prst="roundRect">
                <a:avLst>
                  <a:gd name="adj" fmla="val 50000"/>
                </a:avLst>
              </a:prstGeom>
              <a:grpFill/>
              <a:ln w="57150">
                <a:solidFill>
                  <a:srgbClr val="8C7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Montserrat SemiBold" panose="00000700000000000000" pitchFamily="2" charset="0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75ACAF89-C6A2-CEFE-D0B0-B9DD4D2C3C39}"/>
                  </a:ext>
                </a:extLst>
              </p:cNvPr>
              <p:cNvSpPr/>
              <p:nvPr/>
            </p:nvSpPr>
            <p:spPr>
              <a:xfrm>
                <a:off x="3149506" y="1288658"/>
                <a:ext cx="4534112" cy="890941"/>
              </a:xfrm>
              <a:prstGeom prst="roundRect">
                <a:avLst>
                  <a:gd name="adj" fmla="val 50000"/>
                </a:avLst>
              </a:prstGeom>
              <a:grpFill/>
              <a:ln w="57150">
                <a:solidFill>
                  <a:srgbClr val="8C7B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88DA055-5C42-9E7A-1EA9-4BB0F4EEDBC7}"/>
                </a:ext>
              </a:extLst>
            </p:cNvPr>
            <p:cNvGrpSpPr/>
            <p:nvPr/>
          </p:nvGrpSpPr>
          <p:grpSpPr>
            <a:xfrm>
              <a:off x="4481249" y="1999397"/>
              <a:ext cx="1403496" cy="3797066"/>
              <a:chOff x="4481249" y="1999397"/>
              <a:chExt cx="1403496" cy="3797066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8D6BAC7F-98F1-5B8F-39AA-C812C7342718}"/>
                  </a:ext>
                </a:extLst>
              </p:cNvPr>
              <p:cNvSpPr/>
              <p:nvPr/>
            </p:nvSpPr>
            <p:spPr>
              <a:xfrm>
                <a:off x="4486305" y="1999397"/>
                <a:ext cx="385007" cy="385007"/>
              </a:xfrm>
              <a:prstGeom prst="ellipse">
                <a:avLst/>
              </a:prstGeom>
              <a:solidFill>
                <a:srgbClr val="5B4A42"/>
              </a:solidFill>
              <a:ln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 Light" panose="00000400000000000000" pitchFamily="2" charset="0"/>
                  </a:rPr>
                  <a:t>1</a:t>
                </a: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D413169F-BC0A-81A5-A737-51739DB1F996}"/>
                  </a:ext>
                </a:extLst>
              </p:cNvPr>
              <p:cNvSpPr/>
              <p:nvPr/>
            </p:nvSpPr>
            <p:spPr>
              <a:xfrm>
                <a:off x="5232991" y="2676852"/>
                <a:ext cx="385007" cy="385007"/>
              </a:xfrm>
              <a:prstGeom prst="ellipse">
                <a:avLst/>
              </a:prstGeom>
              <a:solidFill>
                <a:srgbClr val="5B4A42"/>
              </a:solidFill>
              <a:ln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 Light" panose="00000400000000000000" pitchFamily="2" charset="0"/>
                  </a:rPr>
                  <a:t>2</a:t>
                </a:r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B58149C-83BA-49E2-77B2-0423D3817461}"/>
                  </a:ext>
                </a:extLst>
              </p:cNvPr>
              <p:cNvSpPr/>
              <p:nvPr/>
            </p:nvSpPr>
            <p:spPr>
              <a:xfrm>
                <a:off x="5499738" y="3695280"/>
                <a:ext cx="385007" cy="385007"/>
              </a:xfrm>
              <a:prstGeom prst="ellipse">
                <a:avLst/>
              </a:prstGeom>
              <a:solidFill>
                <a:srgbClr val="5B4A42"/>
              </a:solidFill>
              <a:ln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 Light" panose="00000400000000000000" pitchFamily="2" charset="0"/>
                  </a:rPr>
                  <a:t>3</a:t>
                </a: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FBCEF03C-954F-6227-18B8-BA2E6DFD671C}"/>
                  </a:ext>
                </a:extLst>
              </p:cNvPr>
              <p:cNvSpPr/>
              <p:nvPr/>
            </p:nvSpPr>
            <p:spPr>
              <a:xfrm>
                <a:off x="5232991" y="4713708"/>
                <a:ext cx="385007" cy="385007"/>
              </a:xfrm>
              <a:prstGeom prst="ellipse">
                <a:avLst/>
              </a:prstGeom>
              <a:solidFill>
                <a:srgbClr val="5B4A42"/>
              </a:solidFill>
              <a:ln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 Light" panose="00000400000000000000" pitchFamily="2" charset="0"/>
                  </a:rPr>
                  <a:t>4</a:t>
                </a: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830E444-7BDE-320F-9391-DCE339B7742D}"/>
                  </a:ext>
                </a:extLst>
              </p:cNvPr>
              <p:cNvSpPr/>
              <p:nvPr/>
            </p:nvSpPr>
            <p:spPr>
              <a:xfrm>
                <a:off x="4481249" y="5411456"/>
                <a:ext cx="385007" cy="385007"/>
              </a:xfrm>
              <a:prstGeom prst="ellipse">
                <a:avLst/>
              </a:prstGeom>
              <a:solidFill>
                <a:srgbClr val="5B4A42"/>
              </a:solidFill>
              <a:ln>
                <a:solidFill>
                  <a:srgbClr val="D3B1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Montserrat Light" panose="00000400000000000000" pitchFamily="2" charset="0"/>
                  </a:rPr>
                  <a:t>5</a:t>
                </a:r>
              </a:p>
            </p:txBody>
          </p:sp>
        </p:grpSp>
        <p:pic>
          <p:nvPicPr>
            <p:cNvPr id="23" name="그래픽 22" descr="사용자">
              <a:extLst>
                <a:ext uri="{FF2B5EF4-FFF2-40B4-BE49-F238E27FC236}">
                  <a16:creationId xmlns:a16="http://schemas.microsoft.com/office/drawing/2014/main" id="{176F9F86-09DA-F6B3-C00C-2A4AF99C4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8635" y="3467735"/>
              <a:ext cx="825146" cy="825146"/>
            </a:xfrm>
            <a:prstGeom prst="rect">
              <a:avLst/>
            </a:prstGeom>
          </p:spPr>
        </p:pic>
        <p:pic>
          <p:nvPicPr>
            <p:cNvPr id="25" name="그래픽 24" descr="펼친 손">
              <a:extLst>
                <a:ext uri="{FF2B5EF4-FFF2-40B4-BE49-F238E27FC236}">
                  <a16:creationId xmlns:a16="http://schemas.microsoft.com/office/drawing/2014/main" id="{9C898F91-A37E-0832-A455-C53EB2B00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17981" y="2676852"/>
              <a:ext cx="663227" cy="663227"/>
            </a:xfrm>
            <a:prstGeom prst="rect">
              <a:avLst/>
            </a:prstGeom>
          </p:spPr>
        </p:pic>
        <p:pic>
          <p:nvPicPr>
            <p:cNvPr id="29" name="그래픽 28" descr="택시">
              <a:extLst>
                <a:ext uri="{FF2B5EF4-FFF2-40B4-BE49-F238E27FC236}">
                  <a16:creationId xmlns:a16="http://schemas.microsoft.com/office/drawing/2014/main" id="{D52915F7-1CD8-BE47-0455-01B4D3A3D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80817" y="4494441"/>
              <a:ext cx="825146" cy="825146"/>
            </a:xfrm>
            <a:prstGeom prst="rect">
              <a:avLst/>
            </a:prstGeom>
          </p:spPr>
        </p:pic>
        <p:pic>
          <p:nvPicPr>
            <p:cNvPr id="1026" name="Picture 2" descr="벡터 임대 아이콘, 임대 로고, 블랙 렌탈 로고, 블랙 렌탈 간판 벡터 PNG, 일러스트 및 벡터 에 대한 무료 다운로드 -  Pngtree">
              <a:extLst>
                <a:ext uri="{FF2B5EF4-FFF2-40B4-BE49-F238E27FC236}">
                  <a16:creationId xmlns:a16="http://schemas.microsoft.com/office/drawing/2014/main" id="{FD92A39B-A741-F3BB-CCE0-40C5C0F3B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969" y1="51719" x2="65625" y2="55156"/>
                          <a14:foregroundMark x1="65625" y1="55156" x2="64844" y2="55156"/>
                          <a14:foregroundMark x1="28906" y1="63438" x2="28906" y2="63438"/>
                          <a14:foregroundMark x1="53750" y1="18125" x2="53750" y2="18125"/>
                          <a14:foregroundMark x1="25156" y1="52812" x2="78438" y2="52812"/>
                          <a14:foregroundMark x1="48281" y1="21563" x2="48281" y2="21563"/>
                          <a14:foregroundMark x1="50781" y1="19844" x2="50781" y2="20156"/>
                          <a14:foregroundMark x1="48281" y1="19531" x2="49063" y2="20938"/>
                          <a14:foregroundMark x1="19844" y1="53125" x2="22344" y2="71719"/>
                          <a14:backgroundMark x1="19219" y1="15625" x2="8281" y2="29688"/>
                          <a14:backgroundMark x1="38438" y1="13906" x2="16094" y2="32813"/>
                        </a14:backgroundRemoval>
                      </a14:imgEffect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486" y="5622103"/>
              <a:ext cx="721699" cy="721699"/>
            </a:xfrm>
            <a:prstGeom prst="rect">
              <a:avLst/>
            </a:prstGeom>
            <a:solidFill>
              <a:srgbClr val="5B4A42">
                <a:alpha val="0"/>
              </a:srgbClr>
            </a:solidFill>
          </p:spPr>
        </p:pic>
        <p:pic>
          <p:nvPicPr>
            <p:cNvPr id="102" name="그래픽 101" descr="악수">
              <a:extLst>
                <a:ext uri="{FF2B5EF4-FFF2-40B4-BE49-F238E27FC236}">
                  <a16:creationId xmlns:a16="http://schemas.microsoft.com/office/drawing/2014/main" id="{094483FB-B303-1756-F91D-1F5BE4FDF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52597" y="1437573"/>
              <a:ext cx="747163" cy="747163"/>
            </a:xfrm>
            <a:prstGeom prst="rect">
              <a:avLst/>
            </a:prstGeom>
          </p:spPr>
        </p:pic>
        <p:pic>
          <p:nvPicPr>
            <p:cNvPr id="104" name="그래픽 103" descr="단일 톱니바퀴">
              <a:extLst>
                <a:ext uri="{FF2B5EF4-FFF2-40B4-BE49-F238E27FC236}">
                  <a16:creationId xmlns:a16="http://schemas.microsoft.com/office/drawing/2014/main" id="{4AE78BAA-A88F-9064-8E26-4C7F67D27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85260" y="2502200"/>
              <a:ext cx="441291" cy="441291"/>
            </a:xfrm>
            <a:prstGeom prst="rect">
              <a:avLst/>
            </a:prstGeom>
          </p:spPr>
        </p:pic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CC950A-1130-86A2-3071-3512D5E80A4D}"/>
                </a:ext>
              </a:extLst>
            </p:cNvPr>
            <p:cNvCxnSpPr>
              <a:cxnSpLocks/>
              <a:stCxn id="75" idx="6"/>
              <a:endCxn id="87" idx="1"/>
            </p:cNvCxnSpPr>
            <p:nvPr/>
          </p:nvCxnSpPr>
          <p:spPr>
            <a:xfrm flipV="1">
              <a:off x="4871312" y="1765526"/>
              <a:ext cx="800776" cy="426375"/>
            </a:xfrm>
            <a:prstGeom prst="line">
              <a:avLst/>
            </a:prstGeom>
            <a:ln w="12700">
              <a:solidFill>
                <a:srgbClr val="D3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A99D1C0-3F5F-FB48-BE0B-125D908DF246}"/>
                </a:ext>
              </a:extLst>
            </p:cNvPr>
            <p:cNvCxnSpPr>
              <a:cxnSpLocks/>
              <a:stCxn id="88" idx="6"/>
              <a:endCxn id="83" idx="1"/>
            </p:cNvCxnSpPr>
            <p:nvPr/>
          </p:nvCxnSpPr>
          <p:spPr>
            <a:xfrm flipV="1">
              <a:off x="5617998" y="2801921"/>
              <a:ext cx="607355" cy="67435"/>
            </a:xfrm>
            <a:prstGeom prst="line">
              <a:avLst/>
            </a:prstGeom>
            <a:ln w="12700">
              <a:solidFill>
                <a:srgbClr val="D3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3904BA83-7B91-3D02-DD74-A9203710743D}"/>
                </a:ext>
              </a:extLst>
            </p:cNvPr>
            <p:cNvCxnSpPr>
              <a:cxnSpLocks/>
              <a:stCxn id="89" idx="6"/>
              <a:endCxn id="84" idx="1"/>
            </p:cNvCxnSpPr>
            <p:nvPr/>
          </p:nvCxnSpPr>
          <p:spPr>
            <a:xfrm>
              <a:off x="5884745" y="3887784"/>
              <a:ext cx="628426" cy="0"/>
            </a:xfrm>
            <a:prstGeom prst="line">
              <a:avLst/>
            </a:prstGeom>
            <a:ln w="12700">
              <a:solidFill>
                <a:srgbClr val="D3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BB7EF8E-4053-E8B5-1D66-EB355136B457}"/>
                </a:ext>
              </a:extLst>
            </p:cNvPr>
            <p:cNvCxnSpPr>
              <a:cxnSpLocks/>
              <a:stCxn id="90" idx="6"/>
              <a:endCxn id="85" idx="1"/>
            </p:cNvCxnSpPr>
            <p:nvPr/>
          </p:nvCxnSpPr>
          <p:spPr>
            <a:xfrm>
              <a:off x="5617998" y="4906212"/>
              <a:ext cx="607355" cy="33700"/>
            </a:xfrm>
            <a:prstGeom prst="line">
              <a:avLst/>
            </a:prstGeom>
            <a:ln w="12700">
              <a:solidFill>
                <a:srgbClr val="D3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D3EAD099-54C4-414E-01EB-82064B782BB2}"/>
                </a:ext>
              </a:extLst>
            </p:cNvPr>
            <p:cNvCxnSpPr>
              <a:cxnSpLocks/>
              <a:stCxn id="91" idx="6"/>
              <a:endCxn id="86" idx="1"/>
            </p:cNvCxnSpPr>
            <p:nvPr/>
          </p:nvCxnSpPr>
          <p:spPr>
            <a:xfrm>
              <a:off x="4866256" y="5603960"/>
              <a:ext cx="805832" cy="406083"/>
            </a:xfrm>
            <a:prstGeom prst="line">
              <a:avLst/>
            </a:prstGeom>
            <a:ln w="12700">
              <a:solidFill>
                <a:srgbClr val="D3B18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D832F04B-6632-3ECE-EC4B-B01F79EA18B7}"/>
              </a:ext>
            </a:extLst>
          </p:cNvPr>
          <p:cNvSpPr txBox="1"/>
          <p:nvPr/>
        </p:nvSpPr>
        <p:spPr>
          <a:xfrm>
            <a:off x="697127" y="1271600"/>
            <a:ext cx="542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기숙사 중고 거래 어플리케이션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4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도토릿</a:t>
            </a:r>
            <a:endParaRPr lang="en-US" altLang="ko-KR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B184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0154AAE-9474-72D1-77AE-B0A7B7718E46}"/>
              </a:ext>
            </a:extLst>
          </p:cNvPr>
          <p:cNvSpPr txBox="1"/>
          <p:nvPr/>
        </p:nvSpPr>
        <p:spPr>
          <a:xfrm>
            <a:off x="709317" y="2786387"/>
            <a:ext cx="4229561" cy="295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‘</a:t>
            </a:r>
            <a:r>
              <a:rPr lang="ko-KR" altLang="en-US" sz="18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도토릿</a:t>
            </a:r>
            <a:r>
              <a:rPr lang="en-US" altLang="ko-KR" sz="18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’</a:t>
            </a:r>
            <a:r>
              <a:rPr lang="ko-KR" altLang="en-US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은 </a:t>
            </a:r>
            <a:r>
              <a:rPr lang="en-US" altLang="ko-KR" sz="1800" b="1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GIST </a:t>
            </a:r>
            <a:r>
              <a:rPr lang="ko-KR" altLang="en-US" sz="1800" b="1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교내 중고 장터</a:t>
            </a:r>
            <a:r>
              <a:rPr lang="ko-KR" altLang="en-US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의 문제점을 개선하고 전산화를 진행하고자 시작된 프로젝트입니다</a:t>
            </a:r>
            <a:r>
              <a:rPr lang="en-US" altLang="ko-KR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기숙사 학교의 특징을 살린 </a:t>
            </a:r>
            <a:r>
              <a:rPr lang="ko-KR" altLang="en-US" sz="1800" b="1" dirty="0">
                <a:solidFill>
                  <a:srgbClr val="D3B184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기숙사 특화 </a:t>
            </a:r>
            <a:r>
              <a:rPr lang="ko-KR" altLang="en-US" sz="1800" b="1" dirty="0" err="1">
                <a:solidFill>
                  <a:srgbClr val="D3B184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올인원</a:t>
            </a:r>
            <a:r>
              <a:rPr lang="ko-KR" altLang="en-US" sz="1800" b="1" dirty="0">
                <a:solidFill>
                  <a:srgbClr val="D3B184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마켓</a:t>
            </a:r>
            <a:r>
              <a:rPr lang="ko-KR" altLang="en-US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을 목표로 하고 있으며</a:t>
            </a:r>
            <a:r>
              <a:rPr lang="en-US" altLang="ko-KR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기숙사 생활에 필요한 전반적인 기능을 제공할 예정입니다</a:t>
            </a:r>
            <a:r>
              <a:rPr lang="en-US" altLang="ko-KR" sz="1800" dirty="0">
                <a:latin typeface="Montserrat Light" panose="00000400000000000000" pitchFamily="2" charset="0"/>
                <a:ea typeface="넥슨Lv1고딕 Light" panose="00000300000000000000" pitchFamily="2" charset="-127"/>
              </a:rPr>
              <a:t>.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738C7E-F3E1-CA8F-2F93-34C6EA07CCF7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592CA7-7716-84D9-3776-D15FED2DD241}"/>
              </a:ext>
            </a:extLst>
          </p:cNvPr>
          <p:cNvSpPr txBox="1"/>
          <p:nvPr/>
        </p:nvSpPr>
        <p:spPr>
          <a:xfrm>
            <a:off x="10732270" y="6319275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07</a:t>
            </a: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07D942B-DF0B-B794-F5CA-ED34D1C78F87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1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7D09B44-98DD-88BF-6385-EC000D061A85}"/>
              </a:ext>
            </a:extLst>
          </p:cNvPr>
          <p:cNvSpPr txBox="1"/>
          <p:nvPr/>
        </p:nvSpPr>
        <p:spPr>
          <a:xfrm>
            <a:off x="10732270" y="6319275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EE30E3-395F-0EFD-1467-D49BFAA19ECB}"/>
              </a:ext>
            </a:extLst>
          </p:cNvPr>
          <p:cNvSpPr txBox="1"/>
          <p:nvPr/>
        </p:nvSpPr>
        <p:spPr>
          <a:xfrm>
            <a:off x="6988927" y="284612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D1640-A631-E5CF-01E6-57BFEF96C7E8}"/>
              </a:ext>
            </a:extLst>
          </p:cNvPr>
          <p:cNvSpPr txBox="1"/>
          <p:nvPr/>
        </p:nvSpPr>
        <p:spPr>
          <a:xfrm>
            <a:off x="709834" y="284612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03. Project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Introduction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58BCD89-D366-86A5-6BF9-6002558B1D2E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C2C03A-D571-D0B6-6A5C-25C8AA3AF07B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5514B4-75B8-49AC-8973-84D90DAD7901}"/>
              </a:ext>
            </a:extLst>
          </p:cNvPr>
          <p:cNvSpPr txBox="1"/>
          <p:nvPr/>
        </p:nvSpPr>
        <p:spPr>
          <a:xfrm>
            <a:off x="9374812" y="284612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D1C163-A85E-D708-3EF0-1AB06A5F5C1B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DA64E94-B47C-F037-0D86-F55ACA8340C8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CE973F8-71A7-B059-53BA-155A06A4E521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570D2EE-E457-60B0-197B-15DBDE92536E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F92720-373C-C6BF-D4C6-74918F1CF9DB}"/>
              </a:ext>
            </a:extLst>
          </p:cNvPr>
          <p:cNvGrpSpPr/>
          <p:nvPr/>
        </p:nvGrpSpPr>
        <p:grpSpPr>
          <a:xfrm>
            <a:off x="1380112" y="2053331"/>
            <a:ext cx="9431776" cy="3569358"/>
            <a:chOff x="1294181" y="2053331"/>
            <a:chExt cx="9431776" cy="356935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1D58F4-C6AE-88E9-1904-9FCEFC052AF2}"/>
                </a:ext>
              </a:extLst>
            </p:cNvPr>
            <p:cNvGrpSpPr/>
            <p:nvPr/>
          </p:nvGrpSpPr>
          <p:grpSpPr>
            <a:xfrm>
              <a:off x="1294181" y="2148910"/>
              <a:ext cx="3247234" cy="3208470"/>
              <a:chOff x="785513" y="2257572"/>
              <a:chExt cx="2137562" cy="320847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51081BBE-1C8E-25FB-33A0-66F9B27DEA21}"/>
                  </a:ext>
                </a:extLst>
              </p:cNvPr>
              <p:cNvSpPr/>
              <p:nvPr/>
            </p:nvSpPr>
            <p:spPr>
              <a:xfrm>
                <a:off x="785513" y="2257572"/>
                <a:ext cx="1015834" cy="1519370"/>
              </a:xfrm>
              <a:prstGeom prst="ellipse">
                <a:avLst/>
              </a:prstGeom>
              <a:noFill/>
              <a:ln w="19050">
                <a:solidFill>
                  <a:srgbClr val="5B4A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자연어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처리</a:t>
                </a:r>
                <a:endParaRPr 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284F880-9FD8-D6D8-F6C7-59B2A4B01DBD}"/>
                  </a:ext>
                </a:extLst>
              </p:cNvPr>
              <p:cNvSpPr/>
              <p:nvPr/>
            </p:nvSpPr>
            <p:spPr>
              <a:xfrm>
                <a:off x="1907241" y="2257572"/>
                <a:ext cx="1015834" cy="1519370"/>
              </a:xfrm>
              <a:prstGeom prst="ellipse">
                <a:avLst/>
              </a:prstGeom>
              <a:noFill/>
              <a:ln w="19050">
                <a:solidFill>
                  <a:srgbClr val="5B4A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이상치 탐지</a:t>
                </a:r>
                <a:endParaRPr 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C768CF37-074A-A7E3-80D2-9EC3F2454AA4}"/>
                  </a:ext>
                </a:extLst>
              </p:cNvPr>
              <p:cNvSpPr/>
              <p:nvPr/>
            </p:nvSpPr>
            <p:spPr>
              <a:xfrm>
                <a:off x="785513" y="3946672"/>
                <a:ext cx="1015834" cy="1519370"/>
              </a:xfrm>
              <a:prstGeom prst="ellipse">
                <a:avLst/>
              </a:prstGeom>
              <a:noFill/>
              <a:ln w="19050">
                <a:solidFill>
                  <a:srgbClr val="5B4A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추천 시스템</a:t>
                </a:r>
                <a:endParaRPr 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8CBC5530-7CD6-090A-9191-D26A6F1F02C7}"/>
                  </a:ext>
                </a:extLst>
              </p:cNvPr>
              <p:cNvSpPr/>
              <p:nvPr/>
            </p:nvSpPr>
            <p:spPr>
              <a:xfrm>
                <a:off x="1907241" y="3946672"/>
                <a:ext cx="1015834" cy="1519370"/>
              </a:xfrm>
              <a:prstGeom prst="ellipse">
                <a:avLst/>
              </a:prstGeom>
              <a:noFill/>
              <a:ln w="19050">
                <a:solidFill>
                  <a:srgbClr val="5B4A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데이터셋 구축</a:t>
                </a:r>
                <a:endParaRPr 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BC3E86-B9DF-629E-624E-4D311A44DA50}"/>
                </a:ext>
              </a:extLst>
            </p:cNvPr>
            <p:cNvSpPr/>
            <p:nvPr/>
          </p:nvSpPr>
          <p:spPr>
            <a:xfrm>
              <a:off x="5844318" y="2053331"/>
              <a:ext cx="1387235" cy="3529110"/>
            </a:xfrm>
            <a:prstGeom prst="rect">
              <a:avLst/>
            </a:prstGeom>
            <a:solidFill>
              <a:srgbClr val="ECE9E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9087C35C-5017-45B9-0CA1-7853BB44466B}"/>
                </a:ext>
              </a:extLst>
            </p:cNvPr>
            <p:cNvCxnSpPr>
              <a:cxnSpLocks/>
            </p:cNvCxnSpPr>
            <p:nvPr/>
          </p:nvCxnSpPr>
          <p:spPr>
            <a:xfrm>
              <a:off x="5844318" y="2062337"/>
              <a:ext cx="4881639" cy="0"/>
            </a:xfrm>
            <a:prstGeom prst="line">
              <a:avLst/>
            </a:prstGeom>
            <a:ln w="12700" cap="sq">
              <a:solidFill>
                <a:srgbClr val="5B4A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86FA761-F4C5-5DFA-F7F2-D8ACDC118863}"/>
                </a:ext>
              </a:extLst>
            </p:cNvPr>
            <p:cNvCxnSpPr>
              <a:cxnSpLocks/>
            </p:cNvCxnSpPr>
            <p:nvPr/>
          </p:nvCxnSpPr>
          <p:spPr>
            <a:xfrm>
              <a:off x="5844318" y="3950538"/>
              <a:ext cx="4881639" cy="0"/>
            </a:xfrm>
            <a:prstGeom prst="line">
              <a:avLst/>
            </a:prstGeom>
            <a:ln w="6350" cap="rnd">
              <a:solidFill>
                <a:srgbClr val="5B4A4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B5EC49B-01EA-7DEB-B63A-B0CE930A531A}"/>
                </a:ext>
              </a:extLst>
            </p:cNvPr>
            <p:cNvGrpSpPr/>
            <p:nvPr/>
          </p:nvGrpSpPr>
          <p:grpSpPr>
            <a:xfrm>
              <a:off x="7470438" y="2320419"/>
              <a:ext cx="2124299" cy="1441853"/>
              <a:chOff x="8060343" y="2322637"/>
              <a:chExt cx="2124299" cy="1441853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16B5A96-D763-8FC9-D731-0CEC0E52D18F}"/>
                  </a:ext>
                </a:extLst>
              </p:cNvPr>
              <p:cNvSpPr txBox="1"/>
              <p:nvPr/>
            </p:nvSpPr>
            <p:spPr>
              <a:xfrm>
                <a:off x="8060343" y="2736645"/>
                <a:ext cx="2124299" cy="102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관심 물품 등록 알림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사기 및 유해 물품 탐지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적정 가격 추천 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4B481D-DAA6-B9FF-A828-9B758034CAEB}"/>
                  </a:ext>
                </a:extLst>
              </p:cNvPr>
              <p:cNvSpPr txBox="1"/>
              <p:nvPr/>
            </p:nvSpPr>
            <p:spPr>
              <a:xfrm>
                <a:off x="8060343" y="2322637"/>
                <a:ext cx="11528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12723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머신러닝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12723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39CE641-CD5B-C530-07E9-DAB7361F5720}"/>
                </a:ext>
              </a:extLst>
            </p:cNvPr>
            <p:cNvCxnSpPr>
              <a:cxnSpLocks/>
            </p:cNvCxnSpPr>
            <p:nvPr/>
          </p:nvCxnSpPr>
          <p:spPr>
            <a:xfrm>
              <a:off x="5104574" y="2053331"/>
              <a:ext cx="0" cy="3569358"/>
            </a:xfrm>
            <a:prstGeom prst="line">
              <a:avLst/>
            </a:prstGeom>
            <a:ln w="19050">
              <a:solidFill>
                <a:srgbClr val="D3B184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9904D5BA-9DC8-0348-5A41-65885DBCE51D}"/>
                </a:ext>
              </a:extLst>
            </p:cNvPr>
            <p:cNvGrpSpPr/>
            <p:nvPr/>
          </p:nvGrpSpPr>
          <p:grpSpPr>
            <a:xfrm>
              <a:off x="7470438" y="4213025"/>
              <a:ext cx="2803973" cy="1104790"/>
              <a:chOff x="8052156" y="2322637"/>
              <a:chExt cx="3013915" cy="110479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2266F91-1412-C183-E4E2-301E0ADA0F65}"/>
                  </a:ext>
                </a:extLst>
              </p:cNvPr>
              <p:cNvSpPr txBox="1"/>
              <p:nvPr/>
            </p:nvSpPr>
            <p:spPr>
              <a:xfrm>
                <a:off x="8052156" y="2722747"/>
                <a:ext cx="3013915" cy="704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중고 생활용품 이미지 데이터셋 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5B4A42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구축을 위한 파이프라인을 개발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A42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BAB479F-C948-4B68-5B07-8F379B2A07E0}"/>
                  </a:ext>
                </a:extLst>
              </p:cNvPr>
              <p:cNvSpPr txBox="1"/>
              <p:nvPr/>
            </p:nvSpPr>
            <p:spPr>
              <a:xfrm>
                <a:off x="8060343" y="2322637"/>
                <a:ext cx="18491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12723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데이터셋 구축</a:t>
                </a:r>
                <a:endPara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12723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5DB6CA7-98D9-3934-A4A0-6C8CCFB9ED88}"/>
                </a:ext>
              </a:extLst>
            </p:cNvPr>
            <p:cNvCxnSpPr>
              <a:cxnSpLocks/>
            </p:cNvCxnSpPr>
            <p:nvPr/>
          </p:nvCxnSpPr>
          <p:spPr>
            <a:xfrm>
              <a:off x="5833980" y="5582443"/>
              <a:ext cx="4881639" cy="0"/>
            </a:xfrm>
            <a:prstGeom prst="line">
              <a:avLst/>
            </a:prstGeom>
            <a:ln w="12700" cap="sq">
              <a:solidFill>
                <a:srgbClr val="5B4A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래픽 25" descr="네트워크">
            <a:extLst>
              <a:ext uri="{FF2B5EF4-FFF2-40B4-BE49-F238E27FC236}">
                <a16:creationId xmlns:a16="http://schemas.microsoft.com/office/drawing/2014/main" id="{5A16BD06-0F40-2425-9473-AF0C530EB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6666" y="4289201"/>
            <a:ext cx="914400" cy="914400"/>
          </a:xfrm>
          <a:prstGeom prst="rect">
            <a:avLst/>
          </a:prstGeom>
        </p:spPr>
      </p:pic>
      <p:pic>
        <p:nvPicPr>
          <p:cNvPr id="28" name="그래픽 27" descr="기어 헤드">
            <a:extLst>
              <a:ext uri="{FF2B5EF4-FFF2-40B4-BE49-F238E27FC236}">
                <a16:creationId xmlns:a16="http://schemas.microsoft.com/office/drawing/2014/main" id="{AB72D658-1471-C317-37F3-496F3EAE0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6666" y="2621770"/>
            <a:ext cx="914400" cy="914400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962DE22-7446-EEC9-217F-D3F73C5FECB3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B02013E-BA09-6D58-1568-20C836525C93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40AE82-CD97-4CFA-C9EC-DFDA448CD51B}"/>
              </a:ext>
            </a:extLst>
          </p:cNvPr>
          <p:cNvSpPr txBox="1"/>
          <p:nvPr/>
        </p:nvSpPr>
        <p:spPr>
          <a:xfrm>
            <a:off x="709834" y="1054972"/>
            <a:ext cx="2374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Field &amp; Goal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6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60806EB-402D-8A21-95E0-2B5AEC4FDA78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V="1">
            <a:off x="1171726" y="3168205"/>
            <a:ext cx="9820359" cy="1"/>
          </a:xfrm>
          <a:prstGeom prst="line">
            <a:avLst/>
          </a:prstGeom>
          <a:ln w="12700">
            <a:gradFill>
              <a:gsLst>
                <a:gs pos="0">
                  <a:srgbClr val="5B4A42"/>
                </a:gs>
                <a:gs pos="100000">
                  <a:srgbClr val="D3B184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AD66CEAB-2D93-C4E4-C546-7BF793820B85}"/>
              </a:ext>
            </a:extLst>
          </p:cNvPr>
          <p:cNvSpPr/>
          <p:nvPr/>
        </p:nvSpPr>
        <p:spPr>
          <a:xfrm>
            <a:off x="1171726" y="1835636"/>
            <a:ext cx="2665139" cy="2665139"/>
          </a:xfrm>
          <a:prstGeom prst="ellipse">
            <a:avLst/>
          </a:prstGeom>
          <a:solidFill>
            <a:schemeClr val="bg1"/>
          </a:solidFill>
          <a:ln>
            <a:solidFill>
              <a:srgbClr val="D3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30B778F-C5B5-46E6-0E98-FE256863C44E}"/>
              </a:ext>
            </a:extLst>
          </p:cNvPr>
          <p:cNvSpPr/>
          <p:nvPr/>
        </p:nvSpPr>
        <p:spPr>
          <a:xfrm>
            <a:off x="4757349" y="1835635"/>
            <a:ext cx="2665139" cy="2665139"/>
          </a:xfrm>
          <a:prstGeom prst="ellipse">
            <a:avLst/>
          </a:prstGeom>
          <a:solidFill>
            <a:schemeClr val="bg1"/>
          </a:solidFill>
          <a:ln>
            <a:solidFill>
              <a:srgbClr val="5B4A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B0F5CE4-690B-3A6E-73D8-C2BFD87F2DD2}"/>
              </a:ext>
            </a:extLst>
          </p:cNvPr>
          <p:cNvSpPr/>
          <p:nvPr/>
        </p:nvSpPr>
        <p:spPr>
          <a:xfrm>
            <a:off x="8326946" y="1835635"/>
            <a:ext cx="2665139" cy="2665139"/>
          </a:xfrm>
          <a:prstGeom prst="ellipse">
            <a:avLst/>
          </a:prstGeom>
          <a:solidFill>
            <a:schemeClr val="bg1"/>
          </a:solidFill>
          <a:ln>
            <a:solidFill>
              <a:srgbClr val="D3B1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5CA07-BF63-2EA5-CF74-62952DA8C955}"/>
              </a:ext>
            </a:extLst>
          </p:cNvPr>
          <p:cNvSpPr txBox="1"/>
          <p:nvPr/>
        </p:nvSpPr>
        <p:spPr>
          <a:xfrm>
            <a:off x="10732270" y="6319275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09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2CEDB5-A10E-E728-0DC3-45ECCEC34EE0}"/>
              </a:ext>
            </a:extLst>
          </p:cNvPr>
          <p:cNvSpPr txBox="1"/>
          <p:nvPr/>
        </p:nvSpPr>
        <p:spPr>
          <a:xfrm>
            <a:off x="6976103" y="284612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CD0D54-EE06-37E1-0D04-B831AE9248C6}"/>
              </a:ext>
            </a:extLst>
          </p:cNvPr>
          <p:cNvSpPr txBox="1"/>
          <p:nvPr/>
        </p:nvSpPr>
        <p:spPr>
          <a:xfrm>
            <a:off x="709834" y="284612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03. Project Introduction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EE8693-EB33-564E-ED67-BC7CFB9BF2BD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4DA256-E56C-B67E-76F7-4F84EED48AC8}"/>
              </a:ext>
            </a:extLst>
          </p:cNvPr>
          <p:cNvSpPr txBox="1"/>
          <p:nvPr/>
        </p:nvSpPr>
        <p:spPr>
          <a:xfrm>
            <a:off x="8110535" y="284612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dirty="0">
                <a:latin typeface="Montserrat Light" panose="00000400000000000000" pitchFamily="2" charset="0"/>
              </a:rPr>
              <a:t>Member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DF298A-C27E-3E27-964E-4493808CE1D4}"/>
              </a:ext>
            </a:extLst>
          </p:cNvPr>
          <p:cNvSpPr txBox="1"/>
          <p:nvPr/>
        </p:nvSpPr>
        <p:spPr>
          <a:xfrm>
            <a:off x="9374812" y="284612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Project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7ABFFE-B9EC-A9AC-54AE-7CB75F8EA417}"/>
              </a:ext>
            </a:extLst>
          </p:cNvPr>
          <p:cNvSpPr txBox="1"/>
          <p:nvPr/>
        </p:nvSpPr>
        <p:spPr>
          <a:xfrm>
            <a:off x="10639089" y="284611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70000"/>
                  </a:srgbClr>
                </a:solidFill>
                <a:latin typeface="Montserrat Light" panose="00000400000000000000" pitchFamily="2" charset="0"/>
                <a:ea typeface="G마켓 산스 Medium" panose="02000000000000000000" pitchFamily="50" charset="-127"/>
              </a:rPr>
              <a:t>Plan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A067B71-90BB-9275-F28A-58A15E667324}"/>
              </a:ext>
            </a:extLst>
          </p:cNvPr>
          <p:cNvCxnSpPr>
            <a:cxnSpLocks/>
          </p:cNvCxnSpPr>
          <p:nvPr/>
        </p:nvCxnSpPr>
        <p:spPr>
          <a:xfrm>
            <a:off x="7858470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B20F639-8AA3-041A-39A9-DDA6F057C414}"/>
              </a:ext>
            </a:extLst>
          </p:cNvPr>
          <p:cNvCxnSpPr>
            <a:cxnSpLocks/>
          </p:cNvCxnSpPr>
          <p:nvPr/>
        </p:nvCxnSpPr>
        <p:spPr>
          <a:xfrm>
            <a:off x="9214117" y="338578"/>
            <a:ext cx="0" cy="169066"/>
          </a:xfrm>
          <a:prstGeom prst="line">
            <a:avLst/>
          </a:prstGeom>
          <a:ln w="12700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B945F6-A07B-518C-CAFA-D8917212BE84}"/>
              </a:ext>
            </a:extLst>
          </p:cNvPr>
          <p:cNvCxnSpPr>
            <a:cxnSpLocks/>
          </p:cNvCxnSpPr>
          <p:nvPr/>
        </p:nvCxnSpPr>
        <p:spPr>
          <a:xfrm>
            <a:off x="10385419" y="338578"/>
            <a:ext cx="0" cy="169066"/>
          </a:xfrm>
          <a:prstGeom prst="line">
            <a:avLst/>
          </a:prstGeom>
          <a:ln w="12700">
            <a:solidFill>
              <a:srgbClr val="5B4A42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EA8918-60D2-43EB-2416-1289B787DDC0}"/>
              </a:ext>
            </a:extLst>
          </p:cNvPr>
          <p:cNvSpPr txBox="1"/>
          <p:nvPr/>
        </p:nvSpPr>
        <p:spPr>
          <a:xfrm>
            <a:off x="719070" y="6319275"/>
            <a:ext cx="973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DangMooG</a:t>
            </a:r>
            <a:endParaRPr lang="en-US" sz="11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0602CE-2762-069F-9EC0-FF28641482F8}"/>
              </a:ext>
            </a:extLst>
          </p:cNvPr>
          <p:cNvSpPr/>
          <p:nvPr/>
        </p:nvSpPr>
        <p:spPr>
          <a:xfrm>
            <a:off x="5175984" y="2244090"/>
            <a:ext cx="1822416" cy="1822416"/>
          </a:xfrm>
          <a:prstGeom prst="ellipse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D7A858-E0D6-88DB-37B5-FB699FB98D09}"/>
              </a:ext>
            </a:extLst>
          </p:cNvPr>
          <p:cNvSpPr/>
          <p:nvPr/>
        </p:nvSpPr>
        <p:spPr>
          <a:xfrm>
            <a:off x="1593087" y="2256997"/>
            <a:ext cx="1822416" cy="1822416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EB3FFD-20CE-89EA-1EDD-6B809BE66C39}"/>
              </a:ext>
            </a:extLst>
          </p:cNvPr>
          <p:cNvSpPr/>
          <p:nvPr/>
        </p:nvSpPr>
        <p:spPr>
          <a:xfrm>
            <a:off x="8748307" y="2256996"/>
            <a:ext cx="1822416" cy="1822416"/>
          </a:xfrm>
          <a:prstGeom prst="ellipse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90028-F029-41D2-2108-361199329B6A}"/>
              </a:ext>
            </a:extLst>
          </p:cNvPr>
          <p:cNvSpPr txBox="1"/>
          <p:nvPr/>
        </p:nvSpPr>
        <p:spPr>
          <a:xfrm>
            <a:off x="5131633" y="4757962"/>
            <a:ext cx="1928733" cy="9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AWS </a:t>
            </a: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등 </a:t>
            </a:r>
            <a:endParaRPr lang="en-US" altLang="ko-KR" sz="2000" b="1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클라우드 서비스</a:t>
            </a:r>
            <a:endParaRPr lang="en-US" altLang="ko-KR" sz="20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8865-99AE-BB36-66F2-8C288F7C8822}"/>
              </a:ext>
            </a:extLst>
          </p:cNvPr>
          <p:cNvSpPr txBox="1"/>
          <p:nvPr/>
        </p:nvSpPr>
        <p:spPr>
          <a:xfrm>
            <a:off x="1302843" y="4757962"/>
            <a:ext cx="2402901" cy="9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000" b="1" spc="0" dirty="0" err="1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MLOps</a:t>
            </a:r>
            <a:r>
              <a:rPr lang="en-US" altLang="ko-KR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파이프라인 </a:t>
            </a:r>
            <a:endParaRPr lang="en-US" altLang="ko-KR" sz="2000" b="1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구축 멘토링</a:t>
            </a:r>
            <a:endParaRPr lang="en-US" altLang="ko-KR" sz="20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63ECB2-C1CE-E723-93AF-DF4868911422}"/>
              </a:ext>
            </a:extLst>
          </p:cNvPr>
          <p:cNvSpPr txBox="1"/>
          <p:nvPr/>
        </p:nvSpPr>
        <p:spPr>
          <a:xfrm>
            <a:off x="8199019" y="4757962"/>
            <a:ext cx="2920992" cy="967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온라인 </a:t>
            </a:r>
            <a:r>
              <a:rPr lang="en-US" altLang="ko-KR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C2C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Second-hand </a:t>
            </a:r>
            <a:r>
              <a:rPr lang="ko-KR" altLang="en-US" sz="2000" b="1" spc="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데이터셋</a:t>
            </a:r>
            <a:endParaRPr lang="en-US" altLang="ko-KR" sz="2000" spc="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</p:txBody>
      </p:sp>
      <p:pic>
        <p:nvPicPr>
          <p:cNvPr id="4" name="그래픽 3" descr="클라우드 동기화">
            <a:extLst>
              <a:ext uri="{FF2B5EF4-FFF2-40B4-BE49-F238E27FC236}">
                <a16:creationId xmlns:a16="http://schemas.microsoft.com/office/drawing/2014/main" id="{37F77510-E5BF-8D16-821D-3C2A25DF2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4705" y="2698098"/>
            <a:ext cx="914400" cy="914400"/>
          </a:xfrm>
          <a:prstGeom prst="rect">
            <a:avLst/>
          </a:prstGeom>
        </p:spPr>
      </p:pic>
      <p:pic>
        <p:nvPicPr>
          <p:cNvPr id="9" name="그래픽 8" descr="네트워크">
            <a:extLst>
              <a:ext uri="{FF2B5EF4-FFF2-40B4-BE49-F238E27FC236}">
                <a16:creationId xmlns:a16="http://schemas.microsoft.com/office/drawing/2014/main" id="{94A305EF-CEB2-87E5-06BD-A7988F35B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1329" y="2698098"/>
            <a:ext cx="914400" cy="914400"/>
          </a:xfrm>
          <a:prstGeom prst="rect">
            <a:avLst/>
          </a:prstGeom>
        </p:spPr>
      </p:pic>
      <p:pic>
        <p:nvPicPr>
          <p:cNvPr id="7" name="그래픽 6" descr="기어 헤드">
            <a:extLst>
              <a:ext uri="{FF2B5EF4-FFF2-40B4-BE49-F238E27FC236}">
                <a16:creationId xmlns:a16="http://schemas.microsoft.com/office/drawing/2014/main" id="{24314D2A-22BD-75CA-5186-DE486C8BA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6271" y="2701479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B87E00F-9436-6CEC-1C53-F0C2FC1B7F80}"/>
              </a:ext>
            </a:extLst>
          </p:cNvPr>
          <p:cNvSpPr txBox="1"/>
          <p:nvPr/>
        </p:nvSpPr>
        <p:spPr>
          <a:xfrm>
            <a:off x="709834" y="1054972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넥슨Lv1고딕 Bold" panose="00000800000000000000" pitchFamily="2" charset="-127"/>
              </a:rPr>
              <a:t>What We Need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58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ysClr val="windowText" lastClr="000000"/>
      </a:dk1>
      <a:lt1>
        <a:sysClr val="window" lastClr="FFFFFF"/>
      </a:lt1>
      <a:dk2>
        <a:srgbClr val="5B4A42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592</Words>
  <Application>Microsoft Office PowerPoint</Application>
  <PresentationFormat>와이드스크린</PresentationFormat>
  <Paragraphs>206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넥슨Lv1고딕 Bold</vt:lpstr>
      <vt:lpstr>Montserrat Light</vt:lpstr>
      <vt:lpstr>넥슨Lv1고딕</vt:lpstr>
      <vt:lpstr>Montserrat SemiBold</vt:lpstr>
      <vt:lpstr>Calibri</vt:lpstr>
      <vt:lpstr>넥슨Lv1고딕 Light</vt:lpstr>
      <vt:lpstr>Calibri Light</vt:lpstr>
      <vt:lpstr>Montserrat Medium</vt:lpstr>
      <vt:lpstr>G마켓 산스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bliss8775@gmail.com</cp:lastModifiedBy>
  <cp:revision>25</cp:revision>
  <dcterms:created xsi:type="dcterms:W3CDTF">2022-05-05T02:38:40Z</dcterms:created>
  <dcterms:modified xsi:type="dcterms:W3CDTF">2022-05-29T08:02:03Z</dcterms:modified>
</cp:coreProperties>
</file>